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notesMasterIdLst>
    <p:notesMasterId r:id="rId62"/>
  </p:notesMasterIdLst>
  <p:sldIdLst>
    <p:sldId id="257" r:id="rId2"/>
    <p:sldId id="258" r:id="rId3"/>
    <p:sldId id="396" r:id="rId4"/>
    <p:sldId id="397" r:id="rId5"/>
    <p:sldId id="400" r:id="rId6"/>
    <p:sldId id="402" r:id="rId7"/>
    <p:sldId id="272" r:id="rId8"/>
    <p:sldId id="304" r:id="rId9"/>
    <p:sldId id="404" r:id="rId10"/>
    <p:sldId id="306" r:id="rId11"/>
    <p:sldId id="305" r:id="rId12"/>
    <p:sldId id="259" r:id="rId13"/>
    <p:sldId id="310" r:id="rId14"/>
    <p:sldId id="309" r:id="rId15"/>
    <p:sldId id="308" r:id="rId16"/>
    <p:sldId id="314" r:id="rId17"/>
    <p:sldId id="311" r:id="rId18"/>
    <p:sldId id="412" r:id="rId19"/>
    <p:sldId id="413" r:id="rId20"/>
    <p:sldId id="312" r:id="rId21"/>
    <p:sldId id="389" r:id="rId22"/>
    <p:sldId id="405" r:id="rId23"/>
    <p:sldId id="417" r:id="rId24"/>
    <p:sldId id="414" r:id="rId25"/>
    <p:sldId id="408" r:id="rId26"/>
    <p:sldId id="409" r:id="rId27"/>
    <p:sldId id="410" r:id="rId28"/>
    <p:sldId id="411" r:id="rId29"/>
    <p:sldId id="415" r:id="rId30"/>
    <p:sldId id="416" r:id="rId31"/>
    <p:sldId id="418" r:id="rId32"/>
    <p:sldId id="406" r:id="rId33"/>
    <p:sldId id="407" r:id="rId34"/>
    <p:sldId id="390" r:id="rId35"/>
    <p:sldId id="391" r:id="rId36"/>
    <p:sldId id="392" r:id="rId37"/>
    <p:sldId id="393" r:id="rId38"/>
    <p:sldId id="394" r:id="rId39"/>
    <p:sldId id="395" r:id="rId40"/>
    <p:sldId id="419" r:id="rId41"/>
    <p:sldId id="420" r:id="rId42"/>
    <p:sldId id="421" r:id="rId43"/>
    <p:sldId id="293" r:id="rId44"/>
    <p:sldId id="283" r:id="rId45"/>
    <p:sldId id="322" r:id="rId46"/>
    <p:sldId id="323" r:id="rId47"/>
    <p:sldId id="321" r:id="rId48"/>
    <p:sldId id="328" r:id="rId49"/>
    <p:sldId id="424" r:id="rId50"/>
    <p:sldId id="329" r:id="rId51"/>
    <p:sldId id="319" r:id="rId52"/>
    <p:sldId id="318" r:id="rId53"/>
    <p:sldId id="317" r:id="rId54"/>
    <p:sldId id="320" r:id="rId55"/>
    <p:sldId id="316" r:id="rId56"/>
    <p:sldId id="315" r:id="rId57"/>
    <p:sldId id="330" r:id="rId58"/>
    <p:sldId id="425" r:id="rId59"/>
    <p:sldId id="331" r:id="rId60"/>
    <p:sldId id="423" r:id="rId61"/>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5162" autoAdjust="0"/>
    <p:restoredTop sz="94660"/>
  </p:normalViewPr>
  <p:slideViewPr>
    <p:cSldViewPr snapToGrid="0">
      <p:cViewPr varScale="1">
        <p:scale>
          <a:sx n="79" d="100"/>
          <a:sy n="79" d="100"/>
        </p:scale>
        <p:origin x="8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704F345E-E608-4F68-B828-3A5E655FD8B2}" type="datetimeFigureOut">
              <a:rPr lang="he-IL" smtClean="0"/>
              <a:t>ב'/תמוז/תשפ"ד</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C8C59764-5257-47A9-8E52-94F3096E92AE}" type="slidenum">
              <a:rPr lang="he-IL" smtClean="0"/>
              <a:t>‹#›</a:t>
            </a:fld>
            <a:endParaRPr lang="he-IL"/>
          </a:p>
        </p:txBody>
      </p:sp>
    </p:spTree>
    <p:extLst>
      <p:ext uri="{BB962C8B-B14F-4D97-AF65-F5344CB8AC3E}">
        <p14:creationId xmlns:p14="http://schemas.microsoft.com/office/powerpoint/2010/main" val="516461341"/>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55</a:t>
            </a:fld>
            <a:endParaRPr lang="he-IL"/>
          </a:p>
        </p:txBody>
      </p:sp>
    </p:spTree>
    <p:extLst>
      <p:ext uri="{BB962C8B-B14F-4D97-AF65-F5344CB8AC3E}">
        <p14:creationId xmlns:p14="http://schemas.microsoft.com/office/powerpoint/2010/main" val="31307682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60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7/8/2024</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631598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7/8/2024</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82505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7/8/2024</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8065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7/8/2024</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165785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7/8/2024</a:t>
            </a:fld>
            <a:endParaRPr lang="en-US" dirty="0"/>
          </a:p>
        </p:txBody>
      </p:sp>
    </p:spTree>
    <p:extLst>
      <p:ext uri="{BB962C8B-B14F-4D97-AF65-F5344CB8AC3E}">
        <p14:creationId xmlns:p14="http://schemas.microsoft.com/office/powerpoint/2010/main" val="2911080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7/8/2024</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679174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7/8/2024</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17411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7/8/2024</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075896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7/8/2024</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262052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7/8/2024</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999818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7/8/2024</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100576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lIns="109728" tIns="109728" rIns="109728" bIns="91440" anchor="b"/>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lIns="109728" tIns="109728" rIns="109728" bIns="91440" anchor="ctr"/>
          <a:lstStyle>
            <a:lvl1pPr algn="r">
              <a:defRPr sz="1100" spc="0" baseline="0">
                <a:solidFill>
                  <a:schemeClr val="tx1">
                    <a:lumMod val="75000"/>
                    <a:lumOff val="25000"/>
                  </a:schemeClr>
                </a:solidFill>
                <a:latin typeface="+mj-lt"/>
              </a:defRPr>
            </a:lvl1pPr>
          </a:lstStyle>
          <a:p>
            <a:fld id="{C4408324-A84C-4A45-93B6-78D079CCE772}" type="datetime1">
              <a:rPr lang="en-US" smtClean="0"/>
              <a:t>7/8/2024</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lIns="109728" tIns="109728" rIns="109728" bIns="91440" anchor="ctr"/>
          <a:lstStyle>
            <a:lvl1pPr algn="l">
              <a:defRPr sz="1100" spc="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lIns="109728" tIns="109728" rIns="109728" bIns="91440" anchor="b"/>
          <a:lstStyle>
            <a:lvl1pPr algn="r">
              <a:defRPr sz="1600" b="1" spc="0"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98568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2000" b="0" kern="1200" spc="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800" kern="1200" spc="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600" i="1" kern="1200" spc="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600" kern="1200" spc="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600" i="1" kern="1200" spc="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srcRect l="7678" r="12787" b="1"/>
          <a:stretch/>
        </p:blipFill>
        <p:spPr>
          <a:xfrm>
            <a:off x="4487333" y="10"/>
            <a:ext cx="7704667"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p:spPr>
      </p:pic>
      <p:sp>
        <p:nvSpPr>
          <p:cNvPr id="11" name="Freeform: Shape 10">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useBgFill="1">
        <p:nvSpPr>
          <p:cNvPr id="13" name="Freeform: Shape 12">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כותרת 1">
            <a:extLst>
              <a:ext uri="{FF2B5EF4-FFF2-40B4-BE49-F238E27FC236}">
                <a16:creationId xmlns:a16="http://schemas.microsoft.com/office/drawing/2014/main" id="{D244CCC5-C6A0-D0F3-2AC0-3159903BF3A0}"/>
              </a:ext>
            </a:extLst>
          </p:cNvPr>
          <p:cNvSpPr>
            <a:spLocks noGrp="1"/>
          </p:cNvSpPr>
          <p:nvPr>
            <p:ph type="ctrTitle"/>
          </p:nvPr>
        </p:nvSpPr>
        <p:spPr>
          <a:xfrm>
            <a:off x="367306" y="1346268"/>
            <a:ext cx="6548936" cy="3066706"/>
          </a:xfrm>
        </p:spPr>
        <p:txBody>
          <a:bodyPr anchor="b">
            <a:normAutofit/>
          </a:bodyPr>
          <a:lstStyle/>
          <a:p>
            <a:pPr algn="ctr" rtl="1"/>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קידוד אינפורמציה מרחבית – מיקום וגריד</a:t>
            </a:r>
            <a:endParaRPr lang="he-IL" sz="4400" b="0" dirty="0">
              <a:solidFill>
                <a:schemeClr val="tx1">
                  <a:lumMod val="75000"/>
                  <a:lumOff val="25000"/>
                </a:schemeClr>
              </a:solidFill>
            </a:endParaRPr>
          </a:p>
        </p:txBody>
      </p:sp>
      <p:sp>
        <p:nvSpPr>
          <p:cNvPr id="3" name="כותרת משנה 2">
            <a:extLst>
              <a:ext uri="{FF2B5EF4-FFF2-40B4-BE49-F238E27FC236}">
                <a16:creationId xmlns:a16="http://schemas.microsoft.com/office/drawing/2014/main" id="{2B13345B-057C-2FC0-EBCB-E80F314C8D12}"/>
              </a:ext>
            </a:extLst>
          </p:cNvPr>
          <p:cNvSpPr>
            <a:spLocks noGrp="1"/>
          </p:cNvSpPr>
          <p:nvPr>
            <p:ph type="subTitle" idx="1"/>
          </p:nvPr>
        </p:nvSpPr>
        <p:spPr>
          <a:xfrm>
            <a:off x="1560595" y="4955491"/>
            <a:ext cx="4162357" cy="1576188"/>
          </a:xfrm>
        </p:spPr>
        <p:txBody>
          <a:bodyPr anchor="t">
            <a:normAutofit/>
          </a:bodyPr>
          <a:lstStyle/>
          <a:p>
            <a:pPr algn="ctr" rtl="1">
              <a:lnSpc>
                <a:spcPct val="100000"/>
              </a:lnSpc>
            </a:pPr>
            <a:r>
              <a:rPr lang="he-IL" sz="2000" b="1" dirty="0">
                <a:solidFill>
                  <a:schemeClr val="tx1">
                    <a:lumMod val="75000"/>
                    <a:lumOff val="25000"/>
                  </a:schemeClr>
                </a:solidFill>
                <a:latin typeface="Guttman Aharoni" panose="02010401010101010101" pitchFamily="2" charset="-79"/>
                <a:cs typeface="Guttman Aharoni" panose="02010401010101010101" pitchFamily="2" charset="-79"/>
              </a:rPr>
              <a:t>מגישה:</a:t>
            </a:r>
          </a:p>
          <a:p>
            <a:pPr algn="ctr" rtl="1">
              <a:lnSpc>
                <a:spcPct val="100000"/>
              </a:lnSpc>
            </a:pPr>
            <a:r>
              <a:rPr lang="he-IL" sz="2000" dirty="0">
                <a:solidFill>
                  <a:schemeClr val="tx1">
                    <a:lumMod val="75000"/>
                    <a:lumOff val="25000"/>
                  </a:schemeClr>
                </a:solidFill>
                <a:latin typeface="Guttman Aharoni" panose="02010401010101010101" pitchFamily="2" charset="-79"/>
                <a:cs typeface="Guttman Aharoni" panose="02010401010101010101" pitchFamily="2" charset="-79"/>
              </a:rPr>
              <a:t>נעה וקסלר</a:t>
            </a:r>
            <a:br>
              <a:rPr lang="en-US" sz="20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2000" dirty="0">
                <a:solidFill>
                  <a:schemeClr val="tx1">
                    <a:lumMod val="75000"/>
                    <a:lumOff val="25000"/>
                  </a:schemeClr>
                </a:solidFill>
                <a:latin typeface="Guttman Aharoni" panose="02010401010101010101" pitchFamily="2" charset="-79"/>
                <a:cs typeface="Guttman Aharoni" panose="02010401010101010101" pitchFamily="2" charset="-79"/>
              </a:rPr>
              <a:t>322592999</a:t>
            </a:r>
          </a:p>
        </p:txBody>
      </p:sp>
      <p:sp>
        <p:nvSpPr>
          <p:cNvPr id="5" name="תיבת טקסט 4">
            <a:extLst>
              <a:ext uri="{FF2B5EF4-FFF2-40B4-BE49-F238E27FC236}">
                <a16:creationId xmlns:a16="http://schemas.microsoft.com/office/drawing/2014/main" id="{AEB80067-0126-49D5-7022-A764DB73F894}"/>
              </a:ext>
            </a:extLst>
          </p:cNvPr>
          <p:cNvSpPr txBox="1"/>
          <p:nvPr/>
        </p:nvSpPr>
        <p:spPr>
          <a:xfrm>
            <a:off x="2064145" y="434419"/>
            <a:ext cx="3347455" cy="369332"/>
          </a:xfrm>
          <a:prstGeom prst="rect">
            <a:avLst/>
          </a:prstGeom>
          <a:noFill/>
        </p:spPr>
        <p:txBody>
          <a:bodyPr wrap="square" rtlCol="1">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n-ea"/>
                <a:cs typeface="Guttman Aharoni" panose="02010401010101010101" pitchFamily="2" charset="-79"/>
              </a:rPr>
              <a:t>קורס: מבוא לרשתות נוירונים</a:t>
            </a:r>
          </a:p>
        </p:txBody>
      </p:sp>
    </p:spTree>
    <p:extLst>
      <p:ext uri="{BB962C8B-B14F-4D97-AF65-F5344CB8AC3E}">
        <p14:creationId xmlns:p14="http://schemas.microsoft.com/office/powerpoint/2010/main" val="12358533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היות שעבור כל נוירון, נתונים לנו מיקומי החולדה בכל אחד מן הצירים בכל זמן שבו פעילות הנוירון נמדדה (כל 0.001 שניות), נראה גרפית את מסלול החולדה בזירה באמצעות הקוד.</a:t>
            </a:r>
          </a:p>
          <a:p>
            <a:pPr algn="r" rtl="1">
              <a:lnSpc>
                <a:spcPct val="150000"/>
              </a:lnSpc>
            </a:pPr>
            <a:r>
              <a:rPr lang="he-IL" dirty="0">
                <a:latin typeface="Guttman Aharoni" panose="02010401010101010101" pitchFamily="2" charset="-79"/>
                <a:cs typeface="Guttman Aharoni" panose="02010401010101010101" pitchFamily="2" charset="-79"/>
              </a:rPr>
              <a:t>לאחר מכן, עבור כל נוירון, נלביש על מסלול החולדה את המיקומים בהם הופיע פוטנציאל פעולה בתא (רכבת פוטנציאלי הפעולה בעלת ערכים של 0/1, יש/אין פוטנציאל פעולה בהתאמה, ואפשר למצוא את המיקומים ברכבת בהם הערך הוא 1, ולבחון מה היה מיקום החולדה בכל אחד מן הצירים, </a:t>
            </a:r>
            <a:r>
              <a:rPr lang="en-US" dirty="0">
                <a:latin typeface="+mj-lt"/>
                <a:cs typeface="Guttman Aharoni" panose="02010401010101010101" pitchFamily="2" charset="-79"/>
              </a:rPr>
              <a:t>x</a:t>
            </a:r>
            <a:r>
              <a:rPr lang="he-IL" dirty="0">
                <a:latin typeface="+mj-lt"/>
                <a:cs typeface="Guttman Aharoni" panose="02010401010101010101" pitchFamily="2" charset="-79"/>
              </a:rPr>
              <a:t> ו-</a:t>
            </a:r>
            <a:r>
              <a:rPr lang="en-US" dirty="0">
                <a:latin typeface="+mj-lt"/>
                <a:cs typeface="Guttman Aharoni" panose="02010401010101010101" pitchFamily="2" charset="-79"/>
              </a:rPr>
              <a:t>y</a:t>
            </a:r>
            <a:r>
              <a:rPr lang="he-IL" dirty="0">
                <a:latin typeface="+mj-lt"/>
                <a:cs typeface="Guttman Aharoni" panose="02010401010101010101" pitchFamily="2" charset="-79"/>
              </a:rPr>
              <a:t>, לפי המיקום של פוטנציאל הפעולה ברכבת שאומר משהו על הזמן בו נמדד).</a:t>
            </a:r>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506525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באופן זה, נקבל עבור כל נוירון גרף אחד בעל 2 סוגי נתונים: מסלול החולדה בזירה במהלך מדידת הנוירון, והמיקומים על המסלול הזה בהם היו פוטנציאלי פעולה בנוירון הספציפי שנמדד (יוצגו מהשקופית הבאה – אחד אחרי השני). </a:t>
            </a:r>
          </a:p>
          <a:p>
            <a:pPr algn="r" rtl="1">
              <a:lnSpc>
                <a:spcPct val="150000"/>
              </a:lnSpc>
            </a:pPr>
            <a:r>
              <a:rPr lang="he-IL" dirty="0">
                <a:latin typeface="+mj-lt"/>
                <a:cs typeface="Guttman Aharoni" panose="02010401010101010101" pitchFamily="2" charset="-79"/>
              </a:rPr>
              <a:t>במידה ונראה כי סביב אזור מסוים במרחב, נוירון כלשהו ירה הרבה פוטנציאלי פעולה, נוכל לשער כי ייתכן שמדובר בתא מיקום, ואילו נוירון יראה צבירים של פוטנציאלי פעולה סביב מספר אזורים המצויים במן מבנה שריגי משושה, נוכל לשער כי ייתכן שמדובר בתא גריד (שריג), אך משם כמובן שיהיה עלינו להמשיך לבדיקה נוספת ומעמיקה יותר של העניין (באנליזה 2).</a:t>
            </a:r>
            <a:br>
              <a:rPr lang="en-US" dirty="0">
                <a:latin typeface="+mj-lt"/>
                <a:cs typeface="Guttman Aharoni" panose="02010401010101010101" pitchFamily="2" charset="-79"/>
              </a:rPr>
            </a:br>
            <a:endParaRPr lang="he-IL" dirty="0">
              <a:latin typeface="+mj-lt"/>
              <a:cs typeface="Guttman Aharoni" panose="02010401010101010101" pitchFamily="2" charset="-79"/>
            </a:endParaRPr>
          </a:p>
        </p:txBody>
      </p:sp>
      <p:pic>
        <p:nvPicPr>
          <p:cNvPr id="7" name="Picture 2" descr="figure 1">
            <a:extLst>
              <a:ext uri="{FF2B5EF4-FFF2-40B4-BE49-F238E27FC236}">
                <a16:creationId xmlns:a16="http://schemas.microsoft.com/office/drawing/2014/main" id="{1E348D82-993D-10EE-1D15-797FFC050B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6369" r="40056" b="46756"/>
          <a:stretch/>
        </p:blipFill>
        <p:spPr bwMode="auto">
          <a:xfrm>
            <a:off x="10928743" y="2660874"/>
            <a:ext cx="1254868" cy="3651504"/>
          </a:xfrm>
          <a:prstGeom prst="rect">
            <a:avLst/>
          </a:prstGeom>
          <a:noFill/>
          <a:extLst>
            <a:ext uri="{909E8E84-426E-40DD-AFC4-6F175D3DCCD1}">
              <a14:hiddenFill xmlns:a14="http://schemas.microsoft.com/office/drawing/2010/main">
                <a:solidFill>
                  <a:srgbClr val="FFFFFF"/>
                </a:solidFill>
              </a14:hiddenFill>
            </a:ext>
          </a:extLst>
        </p:spPr>
      </p:pic>
      <p:sp>
        <p:nvSpPr>
          <p:cNvPr id="8" name="תיבת טקסט 7">
            <a:extLst>
              <a:ext uri="{FF2B5EF4-FFF2-40B4-BE49-F238E27FC236}">
                <a16:creationId xmlns:a16="http://schemas.microsoft.com/office/drawing/2014/main" id="{F95F0DEF-AE63-3AB7-E213-A90B6BEA0241}"/>
              </a:ext>
            </a:extLst>
          </p:cNvPr>
          <p:cNvSpPr txBox="1"/>
          <p:nvPr/>
        </p:nvSpPr>
        <p:spPr>
          <a:xfrm>
            <a:off x="0" y="6390477"/>
            <a:ext cx="11959627" cy="461665"/>
          </a:xfrm>
          <a:prstGeom prst="rect">
            <a:avLst/>
          </a:prstGeom>
          <a:noFill/>
        </p:spPr>
        <p:txBody>
          <a:bodyPr wrap="square">
            <a:spAutoFit/>
          </a:bodyPr>
          <a:lstStyle/>
          <a:p>
            <a:pPr algn="l" rtl="0"/>
            <a:r>
              <a:rPr lang="en-US" sz="1200" b="1" dirty="0">
                <a:solidFill>
                  <a:srgbClr val="222222"/>
                </a:solidFill>
                <a:latin typeface="Arial" panose="020B0604020202020204" pitchFamily="34" charset="0"/>
              </a:rPr>
              <a:t>a </a:t>
            </a:r>
            <a:r>
              <a:rPr lang="en-US" sz="1050" dirty="0">
                <a:solidFill>
                  <a:srgbClr val="222222"/>
                </a:solidFill>
                <a:latin typeface="Arial" panose="020B0604020202020204" pitchFamily="34" charset="0"/>
              </a:rPr>
              <a:t>Moser, E. I., Moser, M. B., &amp; McNaughton, B. L. (2017). Spatial representation in the hippocampal formation: a history. Nature neuroscience, 20(11), 1448-1464.</a:t>
            </a:r>
          </a:p>
          <a:p>
            <a:pPr algn="l" rtl="0"/>
            <a:r>
              <a:rPr lang="en-US" sz="1200" b="1" dirty="0">
                <a:solidFill>
                  <a:srgbClr val="222222"/>
                </a:solidFill>
                <a:latin typeface="Arial" panose="020B0604020202020204" pitchFamily="34" charset="0"/>
              </a:rPr>
              <a:t>b</a:t>
            </a:r>
            <a:r>
              <a:rPr lang="en-US" sz="1050" dirty="0">
                <a:solidFill>
                  <a:srgbClr val="222222"/>
                </a:solidFill>
                <a:latin typeface="Arial" panose="020B0604020202020204" pitchFamily="34" charset="0"/>
              </a:rPr>
              <a:t> </a:t>
            </a:r>
            <a:r>
              <a:rPr lang="en-US" sz="1050" b="0" i="0" dirty="0">
                <a:solidFill>
                  <a:srgbClr val="222222"/>
                </a:solidFill>
                <a:effectLst/>
                <a:latin typeface="Arial" panose="020B0604020202020204" pitchFamily="34" charset="0"/>
              </a:rPr>
              <a:t>Hafting, T., </a:t>
            </a:r>
            <a:r>
              <a:rPr lang="en-US" sz="1050" b="0" i="0" dirty="0" err="1">
                <a:solidFill>
                  <a:srgbClr val="222222"/>
                </a:solidFill>
                <a:effectLst/>
                <a:latin typeface="Arial" panose="020B0604020202020204" pitchFamily="34" charset="0"/>
              </a:rPr>
              <a:t>Fyhn</a:t>
            </a:r>
            <a:r>
              <a:rPr lang="en-US" sz="1050" b="0" i="0" dirty="0">
                <a:solidFill>
                  <a:srgbClr val="222222"/>
                </a:solidFill>
                <a:effectLst/>
                <a:latin typeface="Arial" panose="020B0604020202020204" pitchFamily="34" charset="0"/>
              </a:rPr>
              <a:t>, M., </a:t>
            </a:r>
            <a:r>
              <a:rPr lang="en-US" sz="1050" b="0" i="0" dirty="0" err="1">
                <a:solidFill>
                  <a:srgbClr val="222222"/>
                </a:solidFill>
                <a:effectLst/>
                <a:latin typeface="Arial" panose="020B0604020202020204" pitchFamily="34" charset="0"/>
              </a:rPr>
              <a:t>Molden</a:t>
            </a:r>
            <a:r>
              <a:rPr lang="en-US" sz="1050" b="0" i="0" dirty="0">
                <a:solidFill>
                  <a:srgbClr val="222222"/>
                </a:solidFill>
                <a:effectLst/>
                <a:latin typeface="Arial" panose="020B0604020202020204" pitchFamily="34" charset="0"/>
              </a:rPr>
              <a:t>, S., Moser, M. B., &amp; Moser, E. I. (2005). Microstructure of a spatial map in the entorhinal cortex. Nature, 436(7052), 801-806.</a:t>
            </a:r>
            <a:endParaRPr lang="he-IL" sz="1050" dirty="0"/>
          </a:p>
        </p:txBody>
      </p:sp>
      <p:sp>
        <p:nvSpPr>
          <p:cNvPr id="10" name="תיבת טקסט 9">
            <a:extLst>
              <a:ext uri="{FF2B5EF4-FFF2-40B4-BE49-F238E27FC236}">
                <a16:creationId xmlns:a16="http://schemas.microsoft.com/office/drawing/2014/main" id="{66FD9E5E-9D86-FA34-43DD-ADF226E8BA86}"/>
              </a:ext>
            </a:extLst>
          </p:cNvPr>
          <p:cNvSpPr txBox="1"/>
          <p:nvPr/>
        </p:nvSpPr>
        <p:spPr>
          <a:xfrm>
            <a:off x="10539513" y="1706767"/>
            <a:ext cx="1652487" cy="954107"/>
          </a:xfrm>
          <a:prstGeom prst="rect">
            <a:avLst/>
          </a:prstGeom>
          <a:noFill/>
        </p:spPr>
        <p:txBody>
          <a:bodyPr wrap="square">
            <a:spAutoFit/>
          </a:bodyPr>
          <a:lstStyle/>
          <a:p>
            <a:r>
              <a:rPr lang="he-IL" sz="1400" dirty="0">
                <a:latin typeface="+mj-lt"/>
                <a:cs typeface="Guttman Aharoni" panose="02010401010101010101" pitchFamily="2" charset="-79"/>
              </a:rPr>
              <a:t>דוגמא מהספרות </a:t>
            </a:r>
            <a:r>
              <a:rPr lang="he-IL" sz="1400" dirty="0" err="1">
                <a:latin typeface="+mj-lt"/>
                <a:cs typeface="Guttman Aharoni" panose="02010401010101010101" pitchFamily="2" charset="-79"/>
              </a:rPr>
              <a:t>לאיך</a:t>
            </a:r>
            <a:r>
              <a:rPr lang="he-IL" sz="1400" dirty="0">
                <a:latin typeface="+mj-lt"/>
                <a:cs typeface="Guttman Aharoni" panose="02010401010101010101" pitchFamily="2" charset="-79"/>
              </a:rPr>
              <a:t> תא שריג אמור להראות בהצגה גרפית: </a:t>
            </a:r>
            <a:endParaRPr lang="he-IL" sz="1400" dirty="0"/>
          </a:p>
        </p:txBody>
      </p:sp>
      <p:pic>
        <p:nvPicPr>
          <p:cNvPr id="1028" name="Picture 4" descr="figure 2">
            <a:extLst>
              <a:ext uri="{FF2B5EF4-FFF2-40B4-BE49-F238E27FC236}">
                <a16:creationId xmlns:a16="http://schemas.microsoft.com/office/drawing/2014/main" id="{37BDDF64-EADD-DF9E-C4F1-16B29FCE3F0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1978" t="2153" r="3733" b="70227"/>
          <a:stretch/>
        </p:blipFill>
        <p:spPr bwMode="auto">
          <a:xfrm>
            <a:off x="42802" y="3006085"/>
            <a:ext cx="1877438" cy="1894062"/>
          </a:xfrm>
          <a:prstGeom prst="rect">
            <a:avLst/>
          </a:prstGeom>
          <a:noFill/>
          <a:extLst>
            <a:ext uri="{909E8E84-426E-40DD-AFC4-6F175D3DCCD1}">
              <a14:hiddenFill xmlns:a14="http://schemas.microsoft.com/office/drawing/2010/main">
                <a:solidFill>
                  <a:srgbClr val="FFFFFF"/>
                </a:solidFill>
              </a14:hiddenFill>
            </a:ext>
          </a:extLst>
        </p:spPr>
      </p:pic>
      <p:sp>
        <p:nvSpPr>
          <p:cNvPr id="11" name="תיבת טקסט 10">
            <a:extLst>
              <a:ext uri="{FF2B5EF4-FFF2-40B4-BE49-F238E27FC236}">
                <a16:creationId xmlns:a16="http://schemas.microsoft.com/office/drawing/2014/main" id="{787A659D-5F77-28E3-33E7-2FBD03B00A34}"/>
              </a:ext>
            </a:extLst>
          </p:cNvPr>
          <p:cNvSpPr txBox="1"/>
          <p:nvPr/>
        </p:nvSpPr>
        <p:spPr>
          <a:xfrm>
            <a:off x="0" y="1787489"/>
            <a:ext cx="1652487" cy="954107"/>
          </a:xfrm>
          <a:prstGeom prst="rect">
            <a:avLst/>
          </a:prstGeom>
          <a:noFill/>
        </p:spPr>
        <p:txBody>
          <a:bodyPr wrap="square">
            <a:spAutoFit/>
          </a:bodyPr>
          <a:lstStyle/>
          <a:p>
            <a:r>
              <a:rPr lang="he-IL" sz="1400" dirty="0">
                <a:latin typeface="+mj-lt"/>
                <a:cs typeface="Guttman Aharoni" panose="02010401010101010101" pitchFamily="2" charset="-79"/>
              </a:rPr>
              <a:t>דוגמא מהספרות </a:t>
            </a:r>
            <a:r>
              <a:rPr lang="he-IL" sz="1400" dirty="0" err="1">
                <a:latin typeface="+mj-lt"/>
                <a:cs typeface="Guttman Aharoni" panose="02010401010101010101" pitchFamily="2" charset="-79"/>
              </a:rPr>
              <a:t>לאיך</a:t>
            </a:r>
            <a:r>
              <a:rPr lang="he-IL" sz="1400" dirty="0">
                <a:latin typeface="+mj-lt"/>
                <a:cs typeface="Guttman Aharoni" panose="02010401010101010101" pitchFamily="2" charset="-79"/>
              </a:rPr>
              <a:t> תא מיקום אמור להראות בהצגה גרפית: </a:t>
            </a:r>
            <a:endParaRPr lang="he-IL" sz="1400" dirty="0"/>
          </a:p>
        </p:txBody>
      </p:sp>
      <p:sp>
        <p:nvSpPr>
          <p:cNvPr id="12" name="תיבת טקסט 11">
            <a:extLst>
              <a:ext uri="{FF2B5EF4-FFF2-40B4-BE49-F238E27FC236}">
                <a16:creationId xmlns:a16="http://schemas.microsoft.com/office/drawing/2014/main" id="{66A213FC-3015-BC8D-91F4-D28260FA5CC5}"/>
              </a:ext>
            </a:extLst>
          </p:cNvPr>
          <p:cNvSpPr txBox="1"/>
          <p:nvPr/>
        </p:nvSpPr>
        <p:spPr>
          <a:xfrm>
            <a:off x="-77821" y="2741596"/>
            <a:ext cx="418289" cy="369332"/>
          </a:xfrm>
          <a:prstGeom prst="rect">
            <a:avLst/>
          </a:prstGeom>
          <a:noFill/>
        </p:spPr>
        <p:txBody>
          <a:bodyPr wrap="square" rtlCol="1">
            <a:spAutoFit/>
          </a:bodyPr>
          <a:lstStyle/>
          <a:p>
            <a:r>
              <a:rPr lang="en-US" b="1" dirty="0"/>
              <a:t>a</a:t>
            </a:r>
            <a:endParaRPr lang="he-IL" b="1" dirty="0"/>
          </a:p>
        </p:txBody>
      </p:sp>
    </p:spTree>
    <p:extLst>
      <p:ext uri="{BB962C8B-B14F-4D97-AF65-F5344CB8AC3E}">
        <p14:creationId xmlns:p14="http://schemas.microsoft.com/office/powerpoint/2010/main" val="414557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תיבת טקסט 14">
            <a:extLst>
              <a:ext uri="{FF2B5EF4-FFF2-40B4-BE49-F238E27FC236}">
                <a16:creationId xmlns:a16="http://schemas.microsoft.com/office/drawing/2014/main" id="{BDBD53EA-92E4-665B-3AA6-9CDB193FAC60}"/>
              </a:ext>
            </a:extLst>
          </p:cNvPr>
          <p:cNvSpPr txBox="1"/>
          <p:nvPr/>
        </p:nvSpPr>
        <p:spPr>
          <a:xfrm>
            <a:off x="7830767" y="-120318"/>
            <a:ext cx="4361234"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1 מראה דפוס שנדמה כתואם לדפוס 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הופעת צבירים של פוטנציאלי פעולה במספר מיקומים על המסלול בו התהלכה החולדה בזירה הנתונה, המסודרים במבנה המזכיר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עלינו לשים לב שישנם אזורים בזירה בהם החולדה התהלכה פחות/יותר, מה שעשוי להשפיע על קביעתנו לגבי סיווג התא (באזורים בהם החולדה לא התהלכה, גם לא יופיעו פוטנציאלי פעולה, אך אין זה אומר שאילו הייתה הולכת שם, לא היה ירי מהנוירון). לכן, נשער כי מדובר בתא שריג (גריד) לפי הדפוס הניכר, אך נסתייג עקב "חורים" במסלול החולדה.</a:t>
            </a:r>
          </a:p>
        </p:txBody>
      </p:sp>
      <p:pic>
        <p:nvPicPr>
          <p:cNvPr id="32" name="תמונה 31">
            <a:extLst>
              <a:ext uri="{FF2B5EF4-FFF2-40B4-BE49-F238E27FC236}">
                <a16:creationId xmlns:a16="http://schemas.microsoft.com/office/drawing/2014/main" id="{D14991EF-5BDD-FA2B-9CBA-956ACCE4AB4D}"/>
              </a:ext>
            </a:extLst>
          </p:cNvPr>
          <p:cNvPicPr>
            <a:picLocks noChangeAspect="1"/>
          </p:cNvPicPr>
          <p:nvPr/>
        </p:nvPicPr>
        <p:blipFill rotWithShape="1">
          <a:blip r:embed="rId2"/>
          <a:srcRect l="19010" r="22400" b="6612"/>
          <a:stretch/>
        </p:blipFill>
        <p:spPr>
          <a:xfrm>
            <a:off x="0" y="0"/>
            <a:ext cx="8203545" cy="6858000"/>
          </a:xfrm>
          <a:prstGeom prst="rect">
            <a:avLst/>
          </a:prstGeom>
        </p:spPr>
      </p:pic>
    </p:spTree>
    <p:extLst>
      <p:ext uri="{BB962C8B-B14F-4D97-AF65-F5344CB8AC3E}">
        <p14:creationId xmlns:p14="http://schemas.microsoft.com/office/powerpoint/2010/main" val="720466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45ABD4C5-21CD-8E5C-9DFF-54E9934CED98}"/>
              </a:ext>
            </a:extLst>
          </p:cNvPr>
          <p:cNvPicPr>
            <a:picLocks noChangeAspect="1"/>
          </p:cNvPicPr>
          <p:nvPr/>
        </p:nvPicPr>
        <p:blipFill rotWithShape="1">
          <a:blip r:embed="rId2"/>
          <a:srcRect l="19085" r="22480" b="6216"/>
          <a:stretch/>
        </p:blipFill>
        <p:spPr>
          <a:xfrm>
            <a:off x="0" y="1"/>
            <a:ext cx="8147355" cy="6858000"/>
          </a:xfrm>
          <a:prstGeom prst="rect">
            <a:avLst/>
          </a:prstGeom>
        </p:spPr>
      </p:pic>
      <p:sp>
        <p:nvSpPr>
          <p:cNvPr id="4" name="תיבת טקסט 3">
            <a:extLst>
              <a:ext uri="{FF2B5EF4-FFF2-40B4-BE49-F238E27FC236}">
                <a16:creationId xmlns:a16="http://schemas.microsoft.com/office/drawing/2014/main" id="{DDFAD37F-E2CF-27BC-EFF6-2A77CE67B818}"/>
              </a:ext>
            </a:extLst>
          </p:cNvPr>
          <p:cNvSpPr txBox="1"/>
          <p:nvPr/>
        </p:nvSpPr>
        <p:spPr>
          <a:xfrm>
            <a:off x="7383295" y="-90101"/>
            <a:ext cx="4808706"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2 מראה דפוס שלא לגמרי ברור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אם ניתן לסווגו כתואם לזה של תא מיקום,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אך נזכור שסווגנו אותו כתא כיוון ראש </a:t>
            </a:r>
          </a:p>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(בוודאות הכי גדולה) במטלה הקודמת:</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ראשונית, נראה שהפיזור של הנקודות האדומות באזורים בהם החולדה התהלכה, איננו שווה לגמרי (במרכז ציר ה-</a:t>
            </a:r>
            <a:r>
              <a:rPr lang="en-US" sz="1600" dirty="0">
                <a:solidFill>
                  <a:schemeClr val="tx1">
                    <a:lumMod val="75000"/>
                    <a:lumOff val="25000"/>
                  </a:schemeClr>
                </a:solidFill>
                <a:latin typeface="+mj-lt"/>
                <a:cs typeface="Guttman Aharoni" panose="02010401010101010101" pitchFamily="2" charset="-79"/>
              </a:rPr>
              <a:t>x</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יש יותר ירי, ובייחוד באזור התחתון של ציר ה-</a:t>
            </a:r>
            <a:r>
              <a:rPr lang="en-US" sz="1600" dirty="0">
                <a:solidFill>
                  <a:schemeClr val="tx1">
                    <a:lumMod val="75000"/>
                    <a:lumOff val="25000"/>
                  </a:schemeClr>
                </a:solidFill>
                <a:latin typeface="+mj-lt"/>
                <a:cs typeface="Guttman Aharoni" panose="02010401010101010101" pitchFamily="2" charset="-79"/>
              </a:rPr>
              <a:t>y</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ואנו עלולים לסווג בטעות תא שכזה כתא מיקום. אך, בהסתכלות נוספת נדמה שהצביר הזה אינו ממוקד מספיק באזור ספציפי בזירה (יש שני צבירים ממורכזים), ומצד שני גם לא מספיק "מפוזר" ותוך כדי גם מאורגן במבנה משושה בשביל שנדבר על ייתכנות שזה תא שריג. </a:t>
            </a:r>
            <a:br>
              <a:rPr lang="en-US" sz="16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לכן, יחד עם העובדה שבמטלה הקודמת (על תאי כיוון ראש), היה זה התא היחיד שאמרנו בוודאות די מוחלטת שהוא תא כיוון ראש, נשער שתא זה לא מסתווג לאחד מסוגי התאים שהוצגו במטלה הנוכחית, ושכנראה הוא תא כיוון ראש (מראה דפוס יותר ברור של תא כיוון ראש מאשר של תא מיקום).</a:t>
            </a:r>
          </a:p>
        </p:txBody>
      </p:sp>
    </p:spTree>
    <p:extLst>
      <p:ext uri="{BB962C8B-B14F-4D97-AF65-F5344CB8AC3E}">
        <p14:creationId xmlns:p14="http://schemas.microsoft.com/office/powerpoint/2010/main" val="2526331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BD566F44-9397-A194-6042-C825F881AC2A}"/>
              </a:ext>
            </a:extLst>
          </p:cNvPr>
          <p:cNvPicPr>
            <a:picLocks noChangeAspect="1"/>
          </p:cNvPicPr>
          <p:nvPr/>
        </p:nvPicPr>
        <p:blipFill rotWithShape="1">
          <a:blip r:embed="rId2"/>
          <a:srcRect l="19232" r="22698" b="5791"/>
          <a:stretch/>
        </p:blipFill>
        <p:spPr>
          <a:xfrm>
            <a:off x="0" y="-9728"/>
            <a:ext cx="8071187" cy="6867728"/>
          </a:xfrm>
          <a:prstGeom prst="rect">
            <a:avLst/>
          </a:prstGeom>
        </p:spPr>
      </p:pic>
      <p:sp>
        <p:nvSpPr>
          <p:cNvPr id="2" name="תיבת טקסט 1">
            <a:extLst>
              <a:ext uri="{FF2B5EF4-FFF2-40B4-BE49-F238E27FC236}">
                <a16:creationId xmlns:a16="http://schemas.microsoft.com/office/drawing/2014/main" id="{C97C5A74-91B3-4F47-A8F2-FBEC8BCA31EA}"/>
              </a:ext>
            </a:extLst>
          </p:cNvPr>
          <p:cNvSpPr txBox="1"/>
          <p:nvPr/>
        </p:nvSpPr>
        <p:spPr>
          <a:xfrm>
            <a:off x="7782128" y="-115295"/>
            <a:ext cx="4409871"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3 מראה דפוס התואם לדפוס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הופעת צבירים של פוטנציאלי פעולה במספר מיקומים על המסלול בו התהלכה החולדה בזירה הנתונה, המסודרים במבנה של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היות שלא נדמה שהחולדה שהתה במקום אחד הרבה יותר/פחות מן השני, נשער כי מדובר בתא שריג (גריד) לפי הדפוס שאנו רואים (פחות סביר שקביעתנו מושפעת מכך שהרבה פוטנציאלי פעולה נצפים באזור כלשהו לאור שהייה ארוכה של החולדה שם, או להפך - שאין פוטנציאלי פעולה באזור מסוים לאור כך שלא שהתה שם, אך מובן שנעמיד זאת למבחנים נוספים בהמשך).</a:t>
            </a:r>
          </a:p>
        </p:txBody>
      </p:sp>
    </p:spTree>
    <p:extLst>
      <p:ext uri="{BB962C8B-B14F-4D97-AF65-F5344CB8AC3E}">
        <p14:creationId xmlns:p14="http://schemas.microsoft.com/office/powerpoint/2010/main" val="3357440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תמונה 7">
            <a:extLst>
              <a:ext uri="{FF2B5EF4-FFF2-40B4-BE49-F238E27FC236}">
                <a16:creationId xmlns:a16="http://schemas.microsoft.com/office/drawing/2014/main" id="{49D363E3-D20E-4708-413A-D997DD0DE9F4}"/>
              </a:ext>
            </a:extLst>
          </p:cNvPr>
          <p:cNvPicPr>
            <a:picLocks noChangeAspect="1"/>
          </p:cNvPicPr>
          <p:nvPr/>
        </p:nvPicPr>
        <p:blipFill rotWithShape="1">
          <a:blip r:embed="rId2"/>
          <a:srcRect l="19307" r="22475" b="5791"/>
          <a:stretch/>
        </p:blipFill>
        <p:spPr>
          <a:xfrm>
            <a:off x="0" y="0"/>
            <a:ext cx="8080370" cy="6858000"/>
          </a:xfrm>
          <a:prstGeom prst="rect">
            <a:avLst/>
          </a:prstGeom>
        </p:spPr>
      </p:pic>
      <p:sp>
        <p:nvSpPr>
          <p:cNvPr id="2" name="תיבת טקסט 1">
            <a:extLst>
              <a:ext uri="{FF2B5EF4-FFF2-40B4-BE49-F238E27FC236}">
                <a16:creationId xmlns:a16="http://schemas.microsoft.com/office/drawing/2014/main" id="{FF72AA57-F011-473B-9F0C-5A552B763F62}"/>
              </a:ext>
            </a:extLst>
          </p:cNvPr>
          <p:cNvSpPr txBox="1"/>
          <p:nvPr/>
        </p:nvSpPr>
        <p:spPr>
          <a:xfrm>
            <a:off x="7782128" y="-115295"/>
            <a:ext cx="4409871"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4 מראה דפוס התואם לדפוס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הופעת צבירים של פוטנציאלי פעולה במספר מיקומים על המסלול בו התהלכה החולדה בזירה הנתונה, המסודרים במבנה של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הגיוני שנראה רק חלק מהשריג, שכן מדובר בזירה של מטר על מטר, ולא בזירה עגולה בעלת קוטר 2 מטר (כמו בניסוי שהראה קיום של תאי שריג ואפיין אותם כבעלי מבנה של שריג משושה), וגם לאור כך שהחולדה לא התהלכה ממש בכל הזירה (ראו אזור ימני עליון).</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אמנם ניכר שהחולדה שהתה במקומות מסוימים יותר/פחות מאחרים, אך נראה שכמות פוטנציאלי הפעולה בכל אזור לא רק תואמת למשכי שהייה של החולדה באזורים מסוימים (ניתן לשערם לפי עיבוי של פסים כחולים באזור), אלא גם תואמת למבנה שריגי (בהתחשב במסלול החולדה). לכן, נשער שמדובר בתא שריג (גריד) לפי דפוס זה (אך נעמיד זאת למבחנים נוספים בהמשך).</a:t>
            </a:r>
          </a:p>
        </p:txBody>
      </p:sp>
    </p:spTree>
    <p:extLst>
      <p:ext uri="{BB962C8B-B14F-4D97-AF65-F5344CB8AC3E}">
        <p14:creationId xmlns:p14="http://schemas.microsoft.com/office/powerpoint/2010/main" val="717819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EA8E1FB5-6DB1-3F26-CCBD-AEBF0BA1C71E}"/>
              </a:ext>
            </a:extLst>
          </p:cNvPr>
          <p:cNvPicPr>
            <a:picLocks noChangeAspect="1"/>
          </p:cNvPicPr>
          <p:nvPr/>
        </p:nvPicPr>
        <p:blipFill rotWithShape="1">
          <a:blip r:embed="rId2"/>
          <a:srcRect l="19381" r="22526" b="5507"/>
          <a:stretch/>
        </p:blipFill>
        <p:spPr>
          <a:xfrm>
            <a:off x="0" y="-9728"/>
            <a:ext cx="8050178" cy="6867728"/>
          </a:xfrm>
          <a:prstGeom prst="rect">
            <a:avLst/>
          </a:prstGeom>
        </p:spPr>
      </p:pic>
      <p:sp>
        <p:nvSpPr>
          <p:cNvPr id="2" name="תיבת טקסט 1">
            <a:extLst>
              <a:ext uri="{FF2B5EF4-FFF2-40B4-BE49-F238E27FC236}">
                <a16:creationId xmlns:a16="http://schemas.microsoft.com/office/drawing/2014/main" id="{C113C4B9-2BA8-C870-6873-A96AAFAA2903}"/>
              </a:ext>
            </a:extLst>
          </p:cNvPr>
          <p:cNvSpPr txBox="1"/>
          <p:nvPr/>
        </p:nvSpPr>
        <p:spPr>
          <a:xfrm>
            <a:off x="7830767" y="-120318"/>
            <a:ext cx="4361234"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5 מראה דפוס שנדמה כתואם לדפוס 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בדומה לנוירון מספר 1, ניתן לראות הופעת צבירים של פוטנציאלי פעולה במספר מיקומים על המסלול בו התהלכה החולדה בזירה הנתונה, המסודרים במבנה המזכיר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עלינו לשים לב שישנם אזורים בזירה בהם החולדה התהלכה פחות/יותר, מה שעשוי להשפיע על קביעתנו לגבי סיווג התא (באזורים בהם החולדה לא התהלכה, גם לא יופיעו פוטנציאלי פעולה, אך אין זה אומר שאילו הייתה הולכת שם, לא היה ירי מהנוירון). לכן, נשער כי מדובר בתא שריג (גריד) לפי הדפוס הניכר, אך נסתייג עקב "חורים" במסלול החולדה.</a:t>
            </a:r>
          </a:p>
        </p:txBody>
      </p:sp>
    </p:spTree>
    <p:extLst>
      <p:ext uri="{BB962C8B-B14F-4D97-AF65-F5344CB8AC3E}">
        <p14:creationId xmlns:p14="http://schemas.microsoft.com/office/powerpoint/2010/main" val="1638633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11DA1A77-8620-49F3-F729-3688FD32035A}"/>
              </a:ext>
            </a:extLst>
          </p:cNvPr>
          <p:cNvPicPr>
            <a:picLocks noChangeAspect="1"/>
          </p:cNvPicPr>
          <p:nvPr/>
        </p:nvPicPr>
        <p:blipFill rotWithShape="1">
          <a:blip r:embed="rId2"/>
          <a:srcRect l="19010" r="22549" b="5932"/>
          <a:stretch/>
        </p:blipFill>
        <p:spPr>
          <a:xfrm>
            <a:off x="0" y="0"/>
            <a:ext cx="8123498" cy="6858000"/>
          </a:xfrm>
          <a:prstGeom prst="rect">
            <a:avLst/>
          </a:prstGeom>
        </p:spPr>
      </p:pic>
      <p:sp>
        <p:nvSpPr>
          <p:cNvPr id="2" name="תיבת טקסט 1">
            <a:extLst>
              <a:ext uri="{FF2B5EF4-FFF2-40B4-BE49-F238E27FC236}">
                <a16:creationId xmlns:a16="http://schemas.microsoft.com/office/drawing/2014/main" id="{960EE10D-092C-8236-B1BE-88B5C777E9E6}"/>
              </a:ext>
            </a:extLst>
          </p:cNvPr>
          <p:cNvSpPr txBox="1"/>
          <p:nvPr/>
        </p:nvSpPr>
        <p:spPr>
          <a:xfrm>
            <a:off x="7733489" y="-110431"/>
            <a:ext cx="4458511"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6 לא מראה דפוס ברור התואם לאחד מסוגי התאים שהוצגו:</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ראשונית, לא נראה כי נוירון זה יורה יותר פוטנציאלי פעולה כאשר החולדה נמצאת במיקום מסוים (פיזור די שווה של נקודות אדומות באזורים בהם החולדה התהלכה).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נוספת, אנו עלולים לחשוד בצביר שמופיע מימין למטה ככזה המשקף דפוס פעילות של תא מיקום, אך נשים לב ל2 דברים: ראשית, בשאר המיקומים הירי לא קרוב לאפסי. ושנית, גם מדובר באזור בו החולדה התהלכה ושהתה יותר מלכתחילה כך שסביר שנראה שם יותר ירי, גם אם זה לא תא מיקום. למעשה, בדומה לנוירון 5, יש לשים לב לאזורים בזירה בהם החולדה התהלכה פחות/יותר, שכן זה עשוי להשפיע על קביעתנו לגבי סיווג התא, ויחד עם העובדה שבאזורים בהם כן התהלכה יש פיזור יחסית שווה בהתאם לזמן בו שהתה שם, נשער שזה לא תא עם דפוס שתואם לסוגי התאים שבחנו.</a:t>
            </a:r>
          </a:p>
        </p:txBody>
      </p:sp>
    </p:spTree>
    <p:extLst>
      <p:ext uri="{BB962C8B-B14F-4D97-AF65-F5344CB8AC3E}">
        <p14:creationId xmlns:p14="http://schemas.microsoft.com/office/powerpoint/2010/main" val="9267860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ניתן לראות שנוירונים 3 ו-4 הראו דפוסים ברורים (יחסית לשלב זה) של תאי שריג, שכמובן מצריכים בדיקה נוספת בכדי שנוכל לאשש שאכן מדובר בתאים מסוג זה. </a:t>
            </a:r>
          </a:p>
          <a:p>
            <a:pPr algn="r" rtl="1">
              <a:lnSpc>
                <a:spcPct val="150000"/>
              </a:lnSpc>
            </a:pPr>
            <a:r>
              <a:rPr lang="he-IL" dirty="0">
                <a:latin typeface="Guttman Aharoni" panose="02010401010101010101" pitchFamily="2" charset="-79"/>
                <a:cs typeface="Guttman Aharoni" panose="02010401010101010101" pitchFamily="2" charset="-79"/>
              </a:rPr>
              <a:t>נזכיר שבמטלה הקודמת (על תאי כיוון ראש), תהינו בדיוק לגבי השניים האלה, האם הם תאי כיוון ראש או לא, ולבסוף החלטנו שנוירון מספר 4 אינו תא כיוון ראש, ושלגבי נוירון מספר 3, אי אפשר ממש להכריע. </a:t>
            </a:r>
          </a:p>
          <a:p>
            <a:pPr algn="r" rtl="1">
              <a:lnSpc>
                <a:spcPct val="150000"/>
              </a:lnSpc>
            </a:pPr>
            <a:r>
              <a:rPr lang="he-IL" dirty="0">
                <a:latin typeface="Guttman Aharoni" panose="02010401010101010101" pitchFamily="2" charset="-79"/>
                <a:cs typeface="Guttman Aharoni" panose="02010401010101010101" pitchFamily="2" charset="-79"/>
              </a:rPr>
              <a:t>הדפוסים כפי שנראים בבדיקה הנוכחית, מלמדים שככל הנראה שניהם באמת לא צריכים להסתווג כתאי כיוון ראש, אלא שאלו הם תאי שריג.</a:t>
            </a:r>
          </a:p>
        </p:txBody>
      </p:sp>
    </p:spTree>
    <p:extLst>
      <p:ext uri="{BB962C8B-B14F-4D97-AF65-F5344CB8AC3E}">
        <p14:creationId xmlns:p14="http://schemas.microsoft.com/office/powerpoint/2010/main" val="6276731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נוירונים 1 ו-5 הראו גם הם דפוס התואם לפעילות של תאי שריג, אך היה מעט קשה יותר לקבוע לגביהם (לאור מסלול החולדה שלא היה שוויוני בכל חלקי הזירה עבורם), ולכן מועמדים בסימן שאלה קצת גדול יותר לקראת הבדיקה בשלב הבא. נוירונים אלו לא סווגו כתאי כיוון ראש במטלה הקודמת.</a:t>
            </a:r>
          </a:p>
          <a:p>
            <a:pPr algn="r" rtl="1">
              <a:lnSpc>
                <a:spcPct val="150000"/>
              </a:lnSpc>
            </a:pPr>
            <a:r>
              <a:rPr lang="he-IL" dirty="0">
                <a:latin typeface="Guttman Aharoni" panose="02010401010101010101" pitchFamily="2" charset="-79"/>
                <a:cs typeface="Guttman Aharoni" panose="02010401010101010101" pitchFamily="2" charset="-79"/>
              </a:rPr>
              <a:t>עם זאת, נוירון מספר 2 הראה דפוס שאולי היינו יכולים לחשוד שתואם לזה של תא מיקום, אך לאור תוצאות מובהקות למדי לגביו במטלה הקודמת, שמראות כי הוא יכול להסתווג כתא כיוון ראש, בחרנו לזנוח את האופציה כי מדובר בתא מיקום (או שריג).</a:t>
            </a: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576481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קידוד אינפורמציה מרחבית</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ייצוג של המרחב במוח הוא תופעה נרחבת אצל בעלי חוליות. </a:t>
            </a:r>
          </a:p>
          <a:p>
            <a:pPr algn="r" rtl="1">
              <a:lnSpc>
                <a:spcPct val="150000"/>
              </a:lnSpc>
            </a:pPr>
            <a:r>
              <a:rPr lang="he-IL" dirty="0">
                <a:latin typeface="Guttman Aharoni" panose="02010401010101010101" pitchFamily="2" charset="-79"/>
                <a:cs typeface="Guttman Aharoni" panose="02010401010101010101" pitchFamily="2" charset="-79"/>
              </a:rPr>
              <a:t>במרוצת השנים, נתגלו תאים כמו תאי כיוון ראש (בהם התמקדנו במטלה הקודמת), תאי קירות, תאי מיקום ותאי שריג (גריד), האחראיים בין היתר על קידוד האינפורמציה המרחבית. </a:t>
            </a:r>
          </a:p>
          <a:p>
            <a:pPr algn="r" rtl="1">
              <a:lnSpc>
                <a:spcPct val="150000"/>
              </a:lnSpc>
            </a:pPr>
            <a:r>
              <a:rPr lang="he-IL" dirty="0">
                <a:latin typeface="Guttman Aharoni" panose="02010401010101010101" pitchFamily="2" charset="-79"/>
                <a:cs typeface="Guttman Aharoni" panose="02010401010101010101" pitchFamily="2" charset="-79"/>
              </a:rPr>
              <a:t>במטלה זו, נתמקד בתאי מיקום ובתאי שריג (גריד): מתוך מאגר של 6 תאים, ננסה למצוא תאים המראים דפוסי ירי/קצב ירי התואמים לדפוסים שבדרך כלל תאי מיקום/שריג מראים, ובכך לסווגם (לאחר סיווג של תאי כיוון ראש שכבר נערך במטלה הקודמת, אליו הסיווג הנוכחי יצטרף).</a:t>
            </a:r>
          </a:p>
        </p:txBody>
      </p:sp>
    </p:spTree>
    <p:extLst>
      <p:ext uri="{BB962C8B-B14F-4D97-AF65-F5344CB8AC3E}">
        <p14:creationId xmlns:p14="http://schemas.microsoft.com/office/powerpoint/2010/main" val="1192193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מעבר לכך, בדומה לתוצאות שקיבלנו עבור נוירון מספר 6 במטלה הקודמת (שהוא התא היחיד שבבירור לא ניתן לסווגו כתא כיוון ראש), גם במטלה הנוכחית הוא היחיד שיכולנו לומר די בבירור שככל הנראה איננו מתאים להסתווג לאחד מסוגי התאים שהוצגו (תא מיקום/תא שריג).</a:t>
            </a:r>
          </a:p>
          <a:p>
            <a:pPr algn="r" rtl="1">
              <a:lnSpc>
                <a:spcPct val="150000"/>
              </a:lnSpc>
            </a:pPr>
            <a:r>
              <a:rPr lang="he-IL" dirty="0">
                <a:latin typeface="Guttman Aharoni" panose="02010401010101010101" pitchFamily="2" charset="-79"/>
                <a:cs typeface="Guttman Aharoni" panose="02010401010101010101" pitchFamily="2" charset="-79"/>
              </a:rPr>
              <a:t>בכל מקרה, נמשיך לבדיקה נוספת של כל הנוירונים, שתנרמל את פוטנציאלי הפעולה לפי זמני שהייה באזור מסוים (בעצם – יוצגו קצבי ירי), ומשם גם נוכל להמשיך ולבחון האם ייתכן שקצבי הירי והדפוסים שראינו, הם מקריים. </a:t>
            </a: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6869273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4B65668E-3CC5-3E7B-A7B4-187471E01026}"/>
              </a:ext>
            </a:extLst>
          </p:cNvPr>
          <p:cNvSpPr>
            <a:spLocks noGrp="1"/>
          </p:cNvSpPr>
          <p:nvPr>
            <p:ph type="title"/>
          </p:nvPr>
        </p:nvSpPr>
        <p:spPr>
          <a:xfrm>
            <a:off x="3208505" y="1972254"/>
            <a:ext cx="6081729" cy="2642725"/>
          </a:xfrm>
        </p:spPr>
        <p:txBody>
          <a:bodyPr/>
          <a:lstStyle/>
          <a:p>
            <a:pPr algn="ctr" rtl="1"/>
            <a:r>
              <a:rPr lang="he-IL" sz="4000" dirty="0">
                <a:latin typeface="Guttman Aharoni" panose="02010401010101010101" pitchFamily="2" charset="-79"/>
                <a:cs typeface="Guttman Aharoni" panose="02010401010101010101" pitchFamily="2" charset="-79"/>
              </a:rPr>
              <a:t>אנליזה 2: </a:t>
            </a:r>
            <a:br>
              <a:rPr lang="he-IL" sz="4000" dirty="0">
                <a:latin typeface="Guttman Aharoni" panose="02010401010101010101" pitchFamily="2" charset="-79"/>
                <a:cs typeface="Guttman Aharoni" panose="02010401010101010101" pitchFamily="2" charset="-79"/>
              </a:rPr>
            </a:br>
            <a:r>
              <a:rPr lang="he-IL" sz="3200" dirty="0">
                <a:latin typeface="Guttman Aharoni" panose="02010401010101010101" pitchFamily="2" charset="-79"/>
                <a:cs typeface="Guttman Aharoni" panose="02010401010101010101" pitchFamily="2" charset="-79"/>
              </a:rPr>
              <a:t>יצירת </a:t>
            </a:r>
            <a:r>
              <a:rPr lang="en-US" sz="3200" dirty="0">
                <a:cs typeface="Guttman Aharoni" panose="02010401010101010101" pitchFamily="2" charset="-79"/>
              </a:rPr>
              <a:t>Heatmap</a:t>
            </a:r>
            <a:r>
              <a:rPr lang="he-IL" sz="3200" dirty="0">
                <a:cs typeface="Guttman Aharoni" panose="02010401010101010101" pitchFamily="2" charset="-79"/>
              </a:rPr>
              <a:t> של </a:t>
            </a:r>
            <a:br>
              <a:rPr lang="en-US" sz="3200" dirty="0">
                <a:cs typeface="Guttman Aharoni" panose="02010401010101010101" pitchFamily="2" charset="-79"/>
              </a:rPr>
            </a:br>
            <a:r>
              <a:rPr lang="he-IL" sz="3200" dirty="0">
                <a:cs typeface="Guttman Aharoni" panose="02010401010101010101" pitchFamily="2" charset="-79"/>
              </a:rPr>
              <a:t>הפעילות המרחבית</a:t>
            </a:r>
            <a:endParaRPr lang="he-IL" sz="4000"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6825914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באנליזה זו, נרצה ליצור </a:t>
            </a:r>
            <a:r>
              <a:rPr lang="en-US" dirty="0">
                <a:latin typeface="+mj-lt"/>
                <a:cs typeface="Guttman Aharoni" panose="02010401010101010101" pitchFamily="2" charset="-79"/>
              </a:rPr>
              <a:t>Heatmap</a:t>
            </a:r>
            <a:r>
              <a:rPr lang="he-IL" dirty="0">
                <a:latin typeface="+mj-lt"/>
                <a:cs typeface="Guttman Aharoni" panose="02010401010101010101" pitchFamily="2" charset="-79"/>
              </a:rPr>
              <a:t> </a:t>
            </a:r>
            <a:r>
              <a:rPr lang="he-IL" dirty="0">
                <a:latin typeface="Guttman Aharoni" panose="02010401010101010101" pitchFamily="2" charset="-79"/>
                <a:cs typeface="Guttman Aharoni" panose="02010401010101010101" pitchFamily="2" charset="-79"/>
              </a:rPr>
              <a:t>של הפעילות המרחבית של כל נוירון, שמראה את קצבי הירי שלו בכל מקום בזירה (גודלה של כל יחידת מיקום, עבורה חושב קצב ירי, נקבעה על ידינו להיות 5</a:t>
            </a:r>
            <a:r>
              <a:rPr lang="en-US" dirty="0">
                <a:latin typeface="+mj-lt"/>
                <a:cs typeface="Guttman Aharoni" panose="02010401010101010101" pitchFamily="2" charset="-79"/>
              </a:rPr>
              <a:t>X</a:t>
            </a:r>
            <a:r>
              <a:rPr lang="he-IL" dirty="0">
                <a:latin typeface="+mj-lt"/>
                <a:cs typeface="Guttman Aharoni" panose="02010401010101010101" pitchFamily="2" charset="-79"/>
              </a:rPr>
              <a:t>5 ס"מ</a:t>
            </a:r>
            <a:r>
              <a:rPr lang="he-IL" dirty="0">
                <a:latin typeface="Guttman Aharoni" panose="02010401010101010101" pitchFamily="2" charset="-79"/>
                <a:cs typeface="Guttman Aharoni" panose="02010401010101010101" pitchFamily="2" charset="-79"/>
              </a:rPr>
              <a:t>). </a:t>
            </a:r>
          </a:p>
          <a:p>
            <a:pPr algn="r" rtl="1">
              <a:lnSpc>
                <a:spcPct val="150000"/>
              </a:lnSpc>
            </a:pPr>
            <a:r>
              <a:rPr lang="he-IL" dirty="0">
                <a:latin typeface="Guttman Aharoni" panose="02010401010101010101" pitchFamily="2" charset="-79"/>
                <a:cs typeface="Guttman Aharoni" panose="02010401010101010101" pitchFamily="2" charset="-79"/>
              </a:rPr>
              <a:t>למעשה, נחשב את קצב הירי של הנוירון בכל יחידת מיקום שכזו, ונציג קצבי ירי שונים בגוונים שונים, שיאפשרו לנו לראות מן מפה צבעונית בה אזורים "חמים", בהם קצב הירי היה גבוה יותר, מוצגים בצבע מסוים בצורה הדרגתית.</a:t>
            </a:r>
          </a:p>
        </p:txBody>
      </p:sp>
    </p:spTree>
    <p:extLst>
      <p:ext uri="{BB962C8B-B14F-4D97-AF65-F5344CB8AC3E}">
        <p14:creationId xmlns:p14="http://schemas.microsoft.com/office/powerpoint/2010/main" val="23906882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כך, נוכל להסתכל על קצבי ירי שלוקחים בחשבון זמני שהייה בכל אזור (שלא מושפעים מזמני שהייה מרובים למשל – מן נרמול), ולבחון יותר לעומק דפוסי ירי של התאים, על מנת שנוכל לאפיין אילו מהם יכולים להסתווג כתאי מיקום או כתאי שריג בהמשך.</a:t>
            </a:r>
          </a:p>
          <a:p>
            <a:pPr algn="r" rtl="1">
              <a:lnSpc>
                <a:spcPct val="150000"/>
              </a:lnSpc>
            </a:pPr>
            <a:r>
              <a:rPr lang="he-IL" dirty="0">
                <a:latin typeface="Guttman Aharoni" panose="02010401010101010101" pitchFamily="2" charset="-79"/>
                <a:cs typeface="Guttman Aharoni" panose="02010401010101010101" pitchFamily="2" charset="-79"/>
              </a:rPr>
              <a:t>היות שמדובר בסביבה ריבועית של 100</a:t>
            </a:r>
            <a:r>
              <a:rPr lang="en-US" dirty="0">
                <a:latin typeface="+mj-lt"/>
                <a:cs typeface="Guttman Aharoni" panose="02010401010101010101" pitchFamily="2" charset="-79"/>
              </a:rPr>
              <a:t>X</a:t>
            </a:r>
            <a:r>
              <a:rPr lang="he-IL" dirty="0">
                <a:latin typeface="+mj-lt"/>
                <a:cs typeface="Guttman Aharoni" panose="02010401010101010101" pitchFamily="2" charset="-79"/>
              </a:rPr>
              <a:t>100 ס"מ, בחרנו לחלק אותה בכל ציר ל-20 מקטעים, מה שמייצר לנו סה"כ 400 "משבצות", כל אחת של </a:t>
            </a:r>
            <a:r>
              <a:rPr lang="he-IL" dirty="0">
                <a:latin typeface="Guttman Aharoni" panose="02010401010101010101" pitchFamily="2" charset="-79"/>
                <a:cs typeface="Guttman Aharoni" panose="02010401010101010101" pitchFamily="2" charset="-79"/>
              </a:rPr>
              <a:t>5</a:t>
            </a:r>
            <a:r>
              <a:rPr lang="en-US" dirty="0">
                <a:latin typeface="+mj-lt"/>
                <a:cs typeface="Guttman Aharoni" panose="02010401010101010101" pitchFamily="2" charset="-79"/>
              </a:rPr>
              <a:t>X</a:t>
            </a:r>
            <a:r>
              <a:rPr lang="he-IL" dirty="0">
                <a:latin typeface="+mj-lt"/>
                <a:cs typeface="Guttman Aharoni" panose="02010401010101010101" pitchFamily="2" charset="-79"/>
              </a:rPr>
              <a:t>5 ס"מ.</a:t>
            </a: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7574672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בכל יחידת מיקום כזו, נבדוק מהו קצב הירי של כל נוירון, על ידי חלוקה של מספר פוטנציאלי הפעולה שלו בטווח של ה-</a:t>
            </a:r>
            <a:r>
              <a:rPr lang="he-IL" dirty="0">
                <a:latin typeface="Guttman Aharoni" panose="02010401010101010101" pitchFamily="2" charset="-79"/>
                <a:cs typeface="Guttman Aharoni" panose="02010401010101010101" pitchFamily="2" charset="-79"/>
              </a:rPr>
              <a:t>5</a:t>
            </a:r>
            <a:r>
              <a:rPr lang="en-US" dirty="0">
                <a:latin typeface="+mj-lt"/>
                <a:cs typeface="Guttman Aharoni" panose="02010401010101010101" pitchFamily="2" charset="-79"/>
              </a:rPr>
              <a:t>X</a:t>
            </a:r>
            <a:r>
              <a:rPr lang="he-IL" dirty="0">
                <a:latin typeface="+mj-lt"/>
                <a:cs typeface="Guttman Aharoni" panose="02010401010101010101" pitchFamily="2" charset="-79"/>
              </a:rPr>
              <a:t>5 ס"מ, בזמן השהייה הכולל של החולדה שם, שמחושב כחלוקה של מספר המדידות בהן החולדה שהתה בטווח, כפול הזמן שלוקחת כל מדידה (שקול ל1 חלקי קצב המדידה).</a:t>
            </a:r>
          </a:p>
          <a:p>
            <a:pPr algn="r" rtl="1">
              <a:lnSpc>
                <a:spcPct val="150000"/>
              </a:lnSpc>
            </a:pPr>
            <a:r>
              <a:rPr lang="he-IL" dirty="0">
                <a:latin typeface="+mj-lt"/>
                <a:cs typeface="Guttman Aharoni" panose="02010401010101010101" pitchFamily="2" charset="-79"/>
              </a:rPr>
              <a:t>בחרנו בגודל זה עבור כל יחידת מיקום, שכן הוא יוכל לאפשר לנו רזולוציה טובה לאיתור של דפוסים מהימנים, מכמה סיבות:</a:t>
            </a:r>
          </a:p>
          <a:p>
            <a:pPr algn="r" rtl="1">
              <a:lnSpc>
                <a:spcPct val="150000"/>
              </a:lnSpc>
            </a:pPr>
            <a:endParaRPr lang="he-IL" dirty="0">
              <a:latin typeface="+mj-lt"/>
              <a:cs typeface="Guttman Aharoni" panose="02010401010101010101" pitchFamily="2" charset="-79"/>
            </a:endParaRP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7330137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למעשה, חלוקה לפחות מ-20 חלקים פר ציר (כלומר, ליותר מ-5 ס"מ כל פעם), ייתכן ולא תאפשר לנו רזולוציה מספקת להסתכלות ולבחינה של דפוסים (הרבה נתונים היו מתאגדים יחד ולא היה ניתן לראות מיקוד של קצב ירי גבוה סביב </a:t>
            </a:r>
            <a:r>
              <a:rPr lang="he-IL" dirty="0" err="1">
                <a:latin typeface="Guttman Aharoni" panose="02010401010101010101" pitchFamily="2" charset="-79"/>
                <a:cs typeface="Guttman Aharoni" panose="02010401010101010101" pitchFamily="2" charset="-79"/>
              </a:rPr>
              <a:t>מיקומ</a:t>
            </a:r>
            <a:r>
              <a:rPr lang="he-IL" dirty="0">
                <a:latin typeface="Guttman Aharoni" panose="02010401010101010101" pitchFamily="2" charset="-79"/>
                <a:cs typeface="Guttman Aharoni" panose="02010401010101010101" pitchFamily="2" charset="-79"/>
              </a:rPr>
              <a:t>/ים </a:t>
            </a:r>
            <a:r>
              <a:rPr lang="he-IL" dirty="0" err="1">
                <a:latin typeface="Guttman Aharoni" panose="02010401010101010101" pitchFamily="2" charset="-79"/>
                <a:cs typeface="Guttman Aharoni" panose="02010401010101010101" pitchFamily="2" charset="-79"/>
              </a:rPr>
              <a:t>מסוימ</a:t>
            </a:r>
            <a:r>
              <a:rPr lang="he-IL" dirty="0">
                <a:latin typeface="Guttman Aharoni" panose="02010401010101010101" pitchFamily="2" charset="-79"/>
                <a:cs typeface="Guttman Aharoni" panose="02010401010101010101" pitchFamily="2" charset="-79"/>
              </a:rPr>
              <a:t>/ים). </a:t>
            </a:r>
          </a:p>
          <a:p>
            <a:pPr algn="r" rtl="1">
              <a:lnSpc>
                <a:spcPct val="150000"/>
              </a:lnSpc>
            </a:pPr>
            <a:r>
              <a:rPr lang="he-IL" dirty="0">
                <a:latin typeface="Guttman Aharoni" panose="02010401010101010101" pitchFamily="2" charset="-79"/>
                <a:cs typeface="Guttman Aharoni" panose="02010401010101010101" pitchFamily="2" charset="-79"/>
              </a:rPr>
              <a:t>מנגד, בחירה בחלוקה ליותר מ-20 חלקים פר ציר (כך שכל "בין" תופס פחות מ-5 ס"מ), ייתכן והייתה מביאה לרזולוציה גבוהה מידי, שאיננה רלוונטית למציאת דפוסים, ואף פוגעת ביכולתנו לעשות זאת. </a:t>
            </a:r>
          </a:p>
          <a:p>
            <a:pPr algn="r" rtl="1">
              <a:lnSpc>
                <a:spcPct val="150000"/>
              </a:lnSpc>
            </a:pPr>
            <a:endParaRPr lang="he-IL" dirty="0">
              <a:latin typeface="+mj-lt"/>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0206578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ראשית, סביר להניח שרוב התזוזות של החולדה אינן ברמת הס"מ הבודד, אלא מעט יותר משמעותיות, בעיקר לאור גודלה שיכול להגיע לכ-20 ס"מ.</a:t>
            </a:r>
          </a:p>
          <a:p>
            <a:pPr algn="r" rtl="1">
              <a:lnSpc>
                <a:spcPct val="150000"/>
              </a:lnSpc>
            </a:pPr>
            <a:r>
              <a:rPr lang="he-IL" dirty="0">
                <a:latin typeface="Guttman Aharoni" panose="02010401010101010101" pitchFamily="2" charset="-79"/>
                <a:cs typeface="Guttman Aharoni" panose="02010401010101010101" pitchFamily="2" charset="-79"/>
              </a:rPr>
              <a:t>כפי שגם ניתן לראות אצלנו, כנראה גם החולדה לא תוכל כל כך לשלוט בתזוזות באזור של מאית הס"מ ואפילו עד ס"מ יחיד. </a:t>
            </a:r>
          </a:p>
          <a:p>
            <a:pPr algn="r" rtl="1">
              <a:lnSpc>
                <a:spcPct val="150000"/>
              </a:lnSpc>
            </a:pPr>
            <a:r>
              <a:rPr lang="he-IL" dirty="0">
                <a:latin typeface="Guttman Aharoni" panose="02010401010101010101" pitchFamily="2" charset="-79"/>
                <a:cs typeface="Guttman Aharoni" panose="02010401010101010101" pitchFamily="2" charset="-79"/>
              </a:rPr>
              <a:t>גודל החולדה גדול מס"מ אחד פי כמה עשרות מונים, אך פי כמה אחדות בלבד מ-5 ס"מ, ועל כן עדיף להתמקד ברמה סבירה של רזולוציה של 5 ס"מ למשל, כפי שנעשה כאן. </a:t>
            </a: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6298522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נוסף על כך, הסבירות שהחולדה לא תשהה על כל ס"מ בודד (לצורך הדוגמא), הינה גבוהה יותר מהסבירות שלא תשהה כלל בטווח של 5</a:t>
            </a:r>
            <a:r>
              <a:rPr lang="en-US" dirty="0">
                <a:latin typeface="+mj-lt"/>
                <a:cs typeface="Guttman Aharoni" panose="02010401010101010101" pitchFamily="2" charset="-79"/>
              </a:rPr>
              <a:t>X</a:t>
            </a:r>
            <a:r>
              <a:rPr lang="he-IL" dirty="0">
                <a:latin typeface="+mj-lt"/>
                <a:cs typeface="Guttman Aharoni" panose="02010401010101010101" pitchFamily="2" charset="-79"/>
              </a:rPr>
              <a:t>5 ס"מ</a:t>
            </a:r>
            <a:r>
              <a:rPr lang="he-IL" dirty="0">
                <a:latin typeface="Guttman Aharoni" panose="02010401010101010101" pitchFamily="2" charset="-79"/>
                <a:cs typeface="Guttman Aharoni" panose="02010401010101010101" pitchFamily="2" charset="-79"/>
              </a:rPr>
              <a:t>. </a:t>
            </a:r>
          </a:p>
          <a:p>
            <a:pPr algn="r" rtl="1">
              <a:lnSpc>
                <a:spcPct val="150000"/>
              </a:lnSpc>
            </a:pPr>
            <a:r>
              <a:rPr lang="he-IL" dirty="0">
                <a:latin typeface="Guttman Aharoni" panose="02010401010101010101" pitchFamily="2" charset="-79"/>
                <a:cs typeface="Guttman Aharoni" panose="02010401010101010101" pitchFamily="2" charset="-79"/>
              </a:rPr>
              <a:t>אם כך, אילו היינו מסתכלים ברמת הס"מ, זה היה יכול לייצר לנו אזורים "קרים" בין אזורים "חמים" (מבחינת הצבע במפה שמשויך לקצבי ירי שונים), גם כשנוירון עשוי להיות מסווג כתא מיקום/תא שריג, וגם אם מדובר בטווח מיקומים המזוהה אצלו עם קצב ירי מואץ, וזאת לאור שייתכנו יותר מיקומים מהטווח בו תא מיקום/שריג מסוים פעיל, שמהם לא הוקלטה פעילות, וזה רק כי החולדה לא שהתה במיקומים אלו ברמת הס"מ (אך כן ברמת ה-5 ס"מ). </a:t>
            </a:r>
          </a:p>
          <a:p>
            <a:pPr algn="r" rtl="1"/>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40392499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זה עשוי לגרום לנו לחשוב שלא היו כלל פוטנציאלי פעולה במיקום מסוים במרחב, ועל כן לא להצליח לראות דפוסים, כשבפועל, עדיין ייתכן שהמיקום הוא חלק מהגזרה/</a:t>
            </a:r>
            <a:r>
              <a:rPr lang="he-IL" dirty="0" err="1">
                <a:latin typeface="Guttman Aharoni" panose="02010401010101010101" pitchFamily="2" charset="-79"/>
                <a:cs typeface="Guttman Aharoni" panose="02010401010101010101" pitchFamily="2" charset="-79"/>
              </a:rPr>
              <a:t>ות</a:t>
            </a:r>
            <a:r>
              <a:rPr lang="he-IL" dirty="0">
                <a:latin typeface="Guttman Aharoni" panose="02010401010101010101" pitchFamily="2" charset="-79"/>
                <a:cs typeface="Guttman Aharoni" panose="02010401010101010101" pitchFamily="2" charset="-79"/>
              </a:rPr>
              <a:t> בה/ן הנוירון פעיל, אך פשוט לא נמדד שם (כי הסבירות שהחולדה שהתה בכל ס"מ וס"מ, קטנה יותר מהסבירות ששהתה בכל טווח של 5</a:t>
            </a:r>
            <a:r>
              <a:rPr lang="en-US" dirty="0">
                <a:latin typeface="+mj-lt"/>
                <a:cs typeface="Guttman Aharoni" panose="02010401010101010101" pitchFamily="2" charset="-79"/>
              </a:rPr>
              <a:t>X</a:t>
            </a:r>
            <a:r>
              <a:rPr lang="he-IL" dirty="0">
                <a:latin typeface="+mj-lt"/>
                <a:cs typeface="Guttman Aharoni" panose="02010401010101010101" pitchFamily="2" charset="-79"/>
              </a:rPr>
              <a:t>5 ס"מ</a:t>
            </a:r>
            <a:r>
              <a:rPr lang="he-IL" dirty="0">
                <a:latin typeface="Guttman Aharoni" panose="02010401010101010101" pitchFamily="2" charset="-79"/>
                <a:cs typeface="Guttman Aharoni" panose="02010401010101010101" pitchFamily="2" charset="-79"/>
              </a:rPr>
              <a:t>). זה למעשה ימסך על דפוסים.</a:t>
            </a:r>
          </a:p>
          <a:p>
            <a:pPr algn="r" rtl="1">
              <a:lnSpc>
                <a:spcPct val="150000"/>
              </a:lnSpc>
            </a:pPr>
            <a:r>
              <a:rPr lang="he-IL" dirty="0">
                <a:latin typeface="Guttman Aharoni" panose="02010401010101010101" pitchFamily="2" charset="-79"/>
                <a:cs typeface="Guttman Aharoni" panose="02010401010101010101" pitchFamily="2" charset="-79"/>
              </a:rPr>
              <a:t>בנוסף, אילו היינו עושים מדידה אפילו קיצונית יותר, לא היינו רואים כלל מגמה, היינו רואים הכל על קצב ירי של 0/1 (רק שני צבעים), כי כשמקטינים את הרוחב מספיק, לכל חלק קטן יש או פוטנציאל פעולה יחיד, או שאין כלל.</a:t>
            </a:r>
          </a:p>
          <a:p>
            <a:pPr algn="r" rtl="1">
              <a:lnSpc>
                <a:spcPct val="150000"/>
              </a:lnSpc>
            </a:pPr>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6556615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בנוסף לניסיון לבחור בצורה מושכלת את גודל המשבצות עבורן נחשב קצבי ירי של נוירונים, בכדי שנוכל לראות דפוסים בצורה בהירה, הכלנו גם פילטר </a:t>
            </a:r>
            <a:r>
              <a:rPr lang="he-IL" dirty="0" err="1">
                <a:latin typeface="Guttman Aharoni" panose="02010401010101010101" pitchFamily="2" charset="-79"/>
                <a:cs typeface="Guttman Aharoni" panose="02010401010101010101" pitchFamily="2" charset="-79"/>
              </a:rPr>
              <a:t>גאוסייני</a:t>
            </a:r>
            <a:r>
              <a:rPr lang="he-IL" dirty="0">
                <a:latin typeface="Guttman Aharoni" panose="02010401010101010101" pitchFamily="2" charset="-79"/>
                <a:cs typeface="Guttman Aharoni" panose="02010401010101010101" pitchFamily="2" charset="-79"/>
              </a:rPr>
              <a:t> על הנתונים של קצבי הירי של כל 6 הנוירונים (באמצעות פונקציה ייעודית של מאטלאב: </a:t>
            </a:r>
            <a:r>
              <a:rPr lang="en-US" b="0" i="0" dirty="0" err="1">
                <a:effectLst/>
                <a:latin typeface="+mj-lt"/>
              </a:rPr>
              <a:t>imgaussfilt</a:t>
            </a:r>
            <a:r>
              <a:rPr lang="en-US" b="0" i="0" dirty="0">
                <a:effectLst/>
                <a:latin typeface="+mj-lt"/>
              </a:rPr>
              <a:t>()</a:t>
            </a:r>
            <a:r>
              <a:rPr lang="he-IL" b="0" i="0" dirty="0">
                <a:effectLst/>
                <a:latin typeface="+mj-lt"/>
              </a:rPr>
              <a:t>, </a:t>
            </a:r>
            <a:r>
              <a:rPr lang="he-IL" dirty="0">
                <a:latin typeface="Guttman Aharoni" panose="02010401010101010101" pitchFamily="2" charset="-79"/>
                <a:cs typeface="Guttman Aharoni" panose="02010401010101010101" pitchFamily="2" charset="-79"/>
              </a:rPr>
              <a:t>שמייצרת החלקה עם סטיית תקן של 0.5, והיא הופעלה </a:t>
            </a:r>
            <a:r>
              <a:rPr lang="he-IL" b="0" i="0" dirty="0">
                <a:effectLst/>
                <a:latin typeface="Guttman Aharoni" panose="02010401010101010101" pitchFamily="2" charset="-79"/>
                <a:cs typeface="Guttman Aharoni" panose="02010401010101010101" pitchFamily="2" charset="-79"/>
              </a:rPr>
              <a:t>על מטריציית קצבי ירי של כל נוירון בנפרד</a:t>
            </a:r>
            <a:r>
              <a:rPr lang="he-IL" dirty="0">
                <a:latin typeface="Guttman Aharoni" panose="02010401010101010101" pitchFamily="2" charset="-79"/>
                <a:cs typeface="Guttman Aharoni" panose="02010401010101010101" pitchFamily="2" charset="-79"/>
              </a:rPr>
              <a:t>). </a:t>
            </a:r>
          </a:p>
          <a:p>
            <a:pPr algn="r" rtl="1">
              <a:lnSpc>
                <a:spcPct val="150000"/>
              </a:lnSpc>
            </a:pPr>
            <a:r>
              <a:rPr lang="he-IL" dirty="0">
                <a:latin typeface="Guttman Aharoni" panose="02010401010101010101" pitchFamily="2" charset="-79"/>
                <a:cs typeface="Guttman Aharoni" panose="02010401010101010101" pitchFamily="2" charset="-79"/>
              </a:rPr>
              <a:t>פילטר </a:t>
            </a:r>
            <a:r>
              <a:rPr lang="he-IL" dirty="0" err="1">
                <a:latin typeface="Guttman Aharoni" panose="02010401010101010101" pitchFamily="2" charset="-79"/>
                <a:cs typeface="Guttman Aharoni" panose="02010401010101010101" pitchFamily="2" charset="-79"/>
              </a:rPr>
              <a:t>גאוסייני</a:t>
            </a:r>
            <a:r>
              <a:rPr lang="he-IL" dirty="0">
                <a:latin typeface="Guttman Aharoni" panose="02010401010101010101" pitchFamily="2" charset="-79"/>
                <a:cs typeface="Guttman Aharoni" panose="02010401010101010101" pitchFamily="2" charset="-79"/>
              </a:rPr>
              <a:t> מאפשר מעין החלקה של הנתונים. </a:t>
            </a:r>
            <a:br>
              <a:rPr lang="en-US" dirty="0">
                <a:latin typeface="Guttman Aharoni" panose="02010401010101010101" pitchFamily="2" charset="-79"/>
                <a:cs typeface="Guttman Aharoni" panose="02010401010101010101" pitchFamily="2" charset="-79"/>
              </a:rPr>
            </a:br>
            <a:r>
              <a:rPr lang="he-IL" dirty="0">
                <a:latin typeface="Guttman Aharoni" panose="02010401010101010101" pitchFamily="2" charset="-79"/>
                <a:cs typeface="Guttman Aharoni" panose="02010401010101010101" pitchFamily="2" charset="-79"/>
              </a:rPr>
              <a:t>למשל – אם מצאנו דפוס המזכיר תא מיקום (ללא הפילטר), אך שבמרכזו קיימת משבצת אחת "קרה" במיוחד, ייתכן שהיינו קובעים כי לא מדובר בתא מיקום (מפספסים אותו), למרות שאולי הוא כן כזה. </a:t>
            </a:r>
          </a:p>
          <a:p>
            <a:pPr algn="r" rtl="1"/>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533314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מיקום</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בהיפוקמפוס (שנמצא לא פעם כאזור במוח הקשור לזיכרון) קיימים תאי מיקום; אלו הם נוירונים המתארים את המיקום של החיה במרחב, בכך שיורים לפי המיקום הספציפי שלה במרחב מסוים, שנקרא: </a:t>
            </a:r>
            <a:r>
              <a:rPr lang="en-US" dirty="0">
                <a:latin typeface="+mj-lt"/>
                <a:cs typeface="Guttman Aharoni" panose="02010401010101010101" pitchFamily="2" charset="-79"/>
              </a:rPr>
              <a:t>place field</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תאי מיקום שונים מכסים (מרצפים) את הסביבה עם השדות שלהם. נזכיר כי עבור כל מרחב מסוים, ה-</a:t>
            </a:r>
            <a:r>
              <a:rPr lang="en-US" dirty="0">
                <a:latin typeface="+mj-lt"/>
                <a:cs typeface="Guttman Aharoni" panose="02010401010101010101" pitchFamily="2" charset="-79"/>
              </a:rPr>
              <a:t>Place field</a:t>
            </a:r>
            <a:r>
              <a:rPr lang="he-IL" dirty="0">
                <a:latin typeface="+mj-lt"/>
                <a:cs typeface="Guttman Aharoni" panose="02010401010101010101" pitchFamily="2" charset="-79"/>
              </a:rPr>
              <a:t> של תא מיקום משתנה.</a:t>
            </a:r>
            <a:r>
              <a:rPr lang="he-IL" dirty="0">
                <a:latin typeface="Guttman Aharoni" panose="02010401010101010101" pitchFamily="2" charset="-79"/>
                <a:cs typeface="Guttman Aharoni" panose="02010401010101010101" pitchFamily="2" charset="-79"/>
              </a:rPr>
              <a:t> בנוסף, נציין כי הם פעילים גם באור וגם בחושך, קרי: אינם תלויים רק בראיה.</a:t>
            </a:r>
          </a:p>
          <a:p>
            <a:pPr algn="r" rtl="1">
              <a:lnSpc>
                <a:spcPct val="150000"/>
              </a:lnSpc>
            </a:pPr>
            <a:r>
              <a:rPr lang="he-IL" dirty="0">
                <a:latin typeface="Guttman Aharoni" panose="02010401010101010101" pitchFamily="2" charset="-79"/>
                <a:cs typeface="Guttman Aharoni" panose="02010401010101010101" pitchFamily="2" charset="-79"/>
              </a:rPr>
              <a:t>אילו תא הוא תא מיקום, נצפה לראות קצב ירי מוגבר שלו סביב אזור ספציפי בחדר בו חיה "התהלכה".</a:t>
            </a:r>
            <a:endParaRPr lang="he-IL" dirty="0">
              <a:latin typeface="+mj-lt"/>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1404402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למעשה, ייתכן שהחלק ה"קר" במרכז פשוט נבע מכך שהחולדה לא שהתה כלל ב-5</a:t>
            </a:r>
            <a:r>
              <a:rPr lang="en-US" dirty="0">
                <a:latin typeface="+mj-lt"/>
                <a:cs typeface="Guttman Aharoni" panose="02010401010101010101" pitchFamily="2" charset="-79"/>
              </a:rPr>
              <a:t>X</a:t>
            </a:r>
            <a:r>
              <a:rPr lang="he-IL" dirty="0">
                <a:latin typeface="+mj-lt"/>
                <a:cs typeface="Guttman Aharoni" panose="02010401010101010101" pitchFamily="2" charset="-79"/>
              </a:rPr>
              <a:t>5 ס"מ הללו, ואז בטוח לא נראה שם קצב ירי מוגבר (או קצב ירי כלשהו, כי היא פשוט לא הייתה שם), למרות שהמשבצת דווקא אולי כן שייכת למיקום בו התא אמור להראות קצב ירי מוגבר, וזה עלול לגרום לנו לפספס דפוסים ולפספס סיווגים של תאים. </a:t>
            </a:r>
          </a:p>
          <a:p>
            <a:pPr algn="r" rtl="1">
              <a:lnSpc>
                <a:spcPct val="150000"/>
              </a:lnSpc>
            </a:pPr>
            <a:r>
              <a:rPr lang="he-IL" dirty="0">
                <a:latin typeface="+mj-lt"/>
                <a:cs typeface="Guttman Aharoni" panose="02010401010101010101" pitchFamily="2" charset="-79"/>
              </a:rPr>
              <a:t>הפילטר </a:t>
            </a:r>
            <a:r>
              <a:rPr lang="he-IL" dirty="0" err="1">
                <a:latin typeface="+mj-lt"/>
                <a:cs typeface="Guttman Aharoni" panose="02010401010101010101" pitchFamily="2" charset="-79"/>
              </a:rPr>
              <a:t>הגאוסייני</a:t>
            </a:r>
            <a:r>
              <a:rPr lang="he-IL" dirty="0">
                <a:latin typeface="+mj-lt"/>
                <a:cs typeface="Guttman Aharoni" panose="02010401010101010101" pitchFamily="2" charset="-79"/>
              </a:rPr>
              <a:t> מייצר החלקה ומראה דפוסים נקיים יותר בכך שכל משבצת מושפעת גם מאלו שסמוכות לה בצורה מדורגת (לפי התפלגות </a:t>
            </a:r>
            <a:r>
              <a:rPr lang="he-IL" dirty="0" err="1">
                <a:latin typeface="+mj-lt"/>
                <a:cs typeface="Guttman Aharoni" panose="02010401010101010101" pitchFamily="2" charset="-79"/>
              </a:rPr>
              <a:t>גאוסיינית</a:t>
            </a:r>
            <a:r>
              <a:rPr lang="he-IL" dirty="0">
                <a:latin typeface="+mj-lt"/>
                <a:cs typeface="Guttman Aharoni" panose="02010401010101010101" pitchFamily="2" charset="-79"/>
              </a:rPr>
              <a:t>), וזה מאפשר שהמשבצות מסביב, שם היה קצב ירי מוגבר/מופחת, יחפו על דפוסים שעשויים להתפספס/שהם אקראיים.</a:t>
            </a:r>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4277347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נציין שעל מנת שנוכל להשוות בין נוירונים שונים, קבענו גבולות זהים לסקאלת הצבעים המשמשת להצגת קצבי הירי של כל אחד מן הנוירונים באזורים השונים במרחב.</a:t>
            </a:r>
          </a:p>
          <a:p>
            <a:pPr algn="r" rtl="1">
              <a:lnSpc>
                <a:spcPct val="150000"/>
              </a:lnSpc>
            </a:pPr>
            <a:r>
              <a:rPr lang="he-IL" dirty="0">
                <a:latin typeface="Guttman Aharoni" panose="02010401010101010101" pitchFamily="2" charset="-79"/>
                <a:cs typeface="Guttman Aharoni" panose="02010401010101010101" pitchFamily="2" charset="-79"/>
              </a:rPr>
              <a:t>הגבולות של סקאלת הצבעים נקבעו כך: גבול תחתון לפי המינימום מתוך ערכי המינימום של קצבי הירי פר משבצת שהראו כל אחד מן הנוירונים </a:t>
            </a:r>
            <a:r>
              <a:rPr lang="he-IL" dirty="0">
                <a:latin typeface="+mj-lt"/>
                <a:cs typeface="Guttman Aharoni" panose="02010401010101010101" pitchFamily="2" charset="-79"/>
              </a:rPr>
              <a:t>(</a:t>
            </a:r>
            <a:r>
              <a:rPr lang="en-US" dirty="0">
                <a:latin typeface="+mj-lt"/>
                <a:cs typeface="Guttman Aharoni" panose="02010401010101010101" pitchFamily="2" charset="-79"/>
              </a:rPr>
              <a:t>0 Hz</a:t>
            </a:r>
            <a:r>
              <a:rPr lang="he-IL" dirty="0">
                <a:latin typeface="+mj-lt"/>
                <a:cs typeface="Guttman Aharoni" panose="02010401010101010101" pitchFamily="2" charset="-79"/>
              </a:rPr>
              <a:t>),</a:t>
            </a:r>
            <a:r>
              <a:rPr lang="he-IL" dirty="0">
                <a:latin typeface="Guttman Aharoni" panose="02010401010101010101" pitchFamily="2" charset="-79"/>
                <a:cs typeface="Guttman Aharoni" panose="02010401010101010101" pitchFamily="2" charset="-79"/>
              </a:rPr>
              <a:t> וגבול עליון לפי המקסימום מתוך ערכי המקסימום של קצבי הירי פר משבצת של כל אחד מן הנוירונים (</a:t>
            </a:r>
            <a:r>
              <a:rPr lang="en-US" dirty="0">
                <a:latin typeface="+mj-lt"/>
                <a:cs typeface="Guttman Aharoni" panose="02010401010101010101" pitchFamily="2" charset="-79"/>
              </a:rPr>
              <a:t>54 Hz</a:t>
            </a:r>
            <a:r>
              <a:rPr lang="he-IL" dirty="0">
                <a:latin typeface="Guttman Aharoni" panose="02010401010101010101" pitchFamily="2" charset="-79"/>
                <a:cs typeface="Guttman Aharoni" panose="02010401010101010101" pitchFamily="2" charset="-79"/>
              </a:rPr>
              <a:t>). כך, נוכל להשוות בין הנוירונים ולראות דפוסים יחסיים שהם מדויקים יותר למטרות אליהן אנו מכוונים.</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6501317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כך, נייצר עבור כל נוירון </a:t>
            </a:r>
            <a:r>
              <a:rPr lang="en-US" dirty="0">
                <a:latin typeface="+mj-lt"/>
                <a:cs typeface="Guttman Aharoni" panose="02010401010101010101" pitchFamily="2" charset="-79"/>
              </a:rPr>
              <a:t>Heatmap</a:t>
            </a:r>
            <a:r>
              <a:rPr lang="he-IL" dirty="0">
                <a:latin typeface="+mj-lt"/>
                <a:cs typeface="Guttman Aharoni" panose="02010401010101010101" pitchFamily="2" charset="-79"/>
              </a:rPr>
              <a:t> </a:t>
            </a:r>
            <a:r>
              <a:rPr lang="he-IL" dirty="0">
                <a:latin typeface="Guttman Aharoni" panose="02010401010101010101" pitchFamily="2" charset="-79"/>
                <a:cs typeface="Guttman Aharoni" panose="02010401010101010101" pitchFamily="2" charset="-79"/>
              </a:rPr>
              <a:t>של הפעילות המרחבית שלו, שמראה את קצבי הירי שלו בכל מקום בזירה (המחולקת ליחידות מיקום של 5</a:t>
            </a:r>
            <a:r>
              <a:rPr lang="en-US" dirty="0">
                <a:latin typeface="+mj-lt"/>
                <a:cs typeface="Guttman Aharoni" panose="02010401010101010101" pitchFamily="2" charset="-79"/>
              </a:rPr>
              <a:t>X</a:t>
            </a:r>
            <a:r>
              <a:rPr lang="he-IL" dirty="0">
                <a:latin typeface="+mj-lt"/>
                <a:cs typeface="Guttman Aharoni" panose="02010401010101010101" pitchFamily="2" charset="-79"/>
              </a:rPr>
              <a:t>5 ס"מ</a:t>
            </a:r>
            <a:r>
              <a:rPr lang="he-IL" dirty="0">
                <a:latin typeface="Guttman Aharoni" panose="02010401010101010101" pitchFamily="2" charset="-79"/>
                <a:cs typeface="Guttman Aharoni" panose="02010401010101010101" pitchFamily="2" charset="-79"/>
              </a:rPr>
              <a:t>). </a:t>
            </a:r>
          </a:p>
          <a:p>
            <a:pPr algn="r" rtl="1">
              <a:lnSpc>
                <a:spcPct val="150000"/>
              </a:lnSpc>
            </a:pPr>
            <a:r>
              <a:rPr lang="he-IL" dirty="0">
                <a:latin typeface="Guttman Aharoni" panose="02010401010101010101" pitchFamily="2" charset="-79"/>
                <a:cs typeface="Guttman Aharoni" panose="02010401010101010101" pitchFamily="2" charset="-79"/>
              </a:rPr>
              <a:t>מפות החום עבור כל נוירון יאפשרו לנו להסתכל על קצבי ירי שלוקחים בחשבון זמן שהייה בכל יחידת מיקום (מן נרמול, כך שלא תהיה השפעה לזמני שהייה מרובים למשל), ולראות דפוסי פעילות בנוירונים הקשורים למיקום החולדה במרחב (כמו בתאי מיקום/שריג), ונוכל אף להשוות בין הנוירונים השונים.</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1017308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במידה שב-</a:t>
            </a:r>
            <a:r>
              <a:rPr lang="en-US" dirty="0">
                <a:latin typeface="+mj-lt"/>
                <a:cs typeface="Guttman Aharoni" panose="02010401010101010101" pitchFamily="2" charset="-79"/>
              </a:rPr>
              <a:t>Heatmaps</a:t>
            </a:r>
            <a:r>
              <a:rPr lang="he-IL" dirty="0">
                <a:latin typeface="+mj-lt"/>
                <a:cs typeface="Guttman Aharoni" panose="02010401010101010101" pitchFamily="2" charset="-79"/>
              </a:rPr>
              <a:t> (שיוצגו החל מהשקופית הבאה – אחת אחרי השנייה), נראה שקצב הירי של נוירון כלשהו גבוה במיוחד עבור מיקום מסוים בו החולדה שהתה (ובסביבתו הקרובה), אך נמוך ביתר המרחב, נוכל להניח כי מדובר בנוירון שהוא תא מיקום. </a:t>
            </a:r>
          </a:p>
          <a:p>
            <a:pPr algn="r" rtl="1">
              <a:lnSpc>
                <a:spcPct val="150000"/>
              </a:lnSpc>
            </a:pPr>
            <a:r>
              <a:rPr lang="he-IL" dirty="0">
                <a:latin typeface="+mj-lt"/>
                <a:cs typeface="Guttman Aharoni" panose="02010401010101010101" pitchFamily="2" charset="-79"/>
              </a:rPr>
              <a:t>אילו נראה קצב ירי מוגבר שכזה בכמה מיקומים, היוצרים מן מבנה שריגי משושה, נוכל לשער כי זהו תא שריג. </a:t>
            </a:r>
          </a:p>
          <a:p>
            <a:pPr algn="r" rtl="1">
              <a:lnSpc>
                <a:spcPct val="150000"/>
              </a:lnSpc>
            </a:pPr>
            <a:r>
              <a:rPr lang="he-IL" dirty="0">
                <a:latin typeface="+mj-lt"/>
                <a:cs typeface="Guttman Aharoni" panose="02010401010101010101" pitchFamily="2" charset="-79"/>
              </a:rPr>
              <a:t>כך או כך, יהיה עלינו להמשיך לבדיקה נוספת ומעמיקה יותר באנליזה 3 בכדי לוודא את מהימנות הדפוסים שראינו.</a:t>
            </a:r>
            <a:br>
              <a:rPr lang="en-US" dirty="0">
                <a:latin typeface="+mj-lt"/>
                <a:cs typeface="Guttman Aharoni" panose="02010401010101010101" pitchFamily="2" charset="-79"/>
              </a:rPr>
            </a:br>
            <a:endParaRPr lang="he-IL" dirty="0">
              <a:latin typeface="+mj-lt"/>
              <a:cs typeface="Guttman Aharoni" panose="02010401010101010101" pitchFamily="2" charset="-79"/>
            </a:endParaRPr>
          </a:p>
        </p:txBody>
      </p:sp>
      <p:sp>
        <p:nvSpPr>
          <p:cNvPr id="6" name="תיבת טקסט 5">
            <a:extLst>
              <a:ext uri="{FF2B5EF4-FFF2-40B4-BE49-F238E27FC236}">
                <a16:creationId xmlns:a16="http://schemas.microsoft.com/office/drawing/2014/main" id="{40460C8E-9408-7A90-9B98-AA502C38D599}"/>
              </a:ext>
            </a:extLst>
          </p:cNvPr>
          <p:cNvSpPr txBox="1"/>
          <p:nvPr/>
        </p:nvSpPr>
        <p:spPr>
          <a:xfrm>
            <a:off x="0" y="6390477"/>
            <a:ext cx="11959627" cy="461665"/>
          </a:xfrm>
          <a:prstGeom prst="rect">
            <a:avLst/>
          </a:prstGeom>
          <a:noFill/>
        </p:spPr>
        <p:txBody>
          <a:bodyPr wrap="square">
            <a:spAutoFit/>
          </a:bodyPr>
          <a:lstStyle/>
          <a:p>
            <a:pPr algn="l" rtl="0"/>
            <a:r>
              <a:rPr lang="en-US" sz="1200" b="1" dirty="0">
                <a:solidFill>
                  <a:srgbClr val="222222"/>
                </a:solidFill>
                <a:latin typeface="Arial" panose="020B0604020202020204" pitchFamily="34" charset="0"/>
              </a:rPr>
              <a:t>a </a:t>
            </a:r>
            <a:r>
              <a:rPr lang="en-US" sz="1050" dirty="0">
                <a:solidFill>
                  <a:srgbClr val="222222"/>
                </a:solidFill>
                <a:latin typeface="Arial" panose="020B0604020202020204" pitchFamily="34" charset="0"/>
              </a:rPr>
              <a:t>Moser, E. I., Moser, M. B., &amp; McNaughton, B. L. (2017). Spatial representation in the hippocampal formation: a history. Nature neuroscience, 20(11), 1448-1464.</a:t>
            </a:r>
          </a:p>
          <a:p>
            <a:pPr algn="l" rtl="0"/>
            <a:r>
              <a:rPr lang="en-US" sz="1200" b="1" dirty="0">
                <a:solidFill>
                  <a:srgbClr val="222222"/>
                </a:solidFill>
                <a:latin typeface="Arial" panose="020B0604020202020204" pitchFamily="34" charset="0"/>
              </a:rPr>
              <a:t>b</a:t>
            </a:r>
            <a:r>
              <a:rPr lang="en-US" sz="1050" dirty="0">
                <a:solidFill>
                  <a:srgbClr val="222222"/>
                </a:solidFill>
                <a:latin typeface="Arial" panose="020B0604020202020204" pitchFamily="34" charset="0"/>
              </a:rPr>
              <a:t> </a:t>
            </a:r>
            <a:r>
              <a:rPr lang="en-US" sz="1050" b="0" i="0" dirty="0">
                <a:solidFill>
                  <a:srgbClr val="222222"/>
                </a:solidFill>
                <a:effectLst/>
                <a:latin typeface="Arial" panose="020B0604020202020204" pitchFamily="34" charset="0"/>
              </a:rPr>
              <a:t>Hafting, T., </a:t>
            </a:r>
            <a:r>
              <a:rPr lang="en-US" sz="1050" b="0" i="0" dirty="0" err="1">
                <a:solidFill>
                  <a:srgbClr val="222222"/>
                </a:solidFill>
                <a:effectLst/>
                <a:latin typeface="Arial" panose="020B0604020202020204" pitchFamily="34" charset="0"/>
              </a:rPr>
              <a:t>Fyhn</a:t>
            </a:r>
            <a:r>
              <a:rPr lang="en-US" sz="1050" b="0" i="0" dirty="0">
                <a:solidFill>
                  <a:srgbClr val="222222"/>
                </a:solidFill>
                <a:effectLst/>
                <a:latin typeface="Arial" panose="020B0604020202020204" pitchFamily="34" charset="0"/>
              </a:rPr>
              <a:t>, M., </a:t>
            </a:r>
            <a:r>
              <a:rPr lang="en-US" sz="1050" b="0" i="0" dirty="0" err="1">
                <a:solidFill>
                  <a:srgbClr val="222222"/>
                </a:solidFill>
                <a:effectLst/>
                <a:latin typeface="Arial" panose="020B0604020202020204" pitchFamily="34" charset="0"/>
              </a:rPr>
              <a:t>Molden</a:t>
            </a:r>
            <a:r>
              <a:rPr lang="en-US" sz="1050" b="0" i="0" dirty="0">
                <a:solidFill>
                  <a:srgbClr val="222222"/>
                </a:solidFill>
                <a:effectLst/>
                <a:latin typeface="Arial" panose="020B0604020202020204" pitchFamily="34" charset="0"/>
              </a:rPr>
              <a:t>, S., Moser, M. B., &amp; Moser, E. I. (2005). Microstructure of a spatial map in the entorhinal cortex. Nature, 436(7052), 801-806.</a:t>
            </a:r>
            <a:endParaRPr lang="he-IL" sz="1050" dirty="0"/>
          </a:p>
        </p:txBody>
      </p:sp>
      <p:sp>
        <p:nvSpPr>
          <p:cNvPr id="8" name="תיבת טקסט 7">
            <a:extLst>
              <a:ext uri="{FF2B5EF4-FFF2-40B4-BE49-F238E27FC236}">
                <a16:creationId xmlns:a16="http://schemas.microsoft.com/office/drawing/2014/main" id="{937A90BF-1106-FB0D-A834-E47E1FF096A2}"/>
              </a:ext>
            </a:extLst>
          </p:cNvPr>
          <p:cNvSpPr txBox="1"/>
          <p:nvPr/>
        </p:nvSpPr>
        <p:spPr>
          <a:xfrm>
            <a:off x="10539513" y="1706767"/>
            <a:ext cx="1652487" cy="954107"/>
          </a:xfrm>
          <a:prstGeom prst="rect">
            <a:avLst/>
          </a:prstGeom>
          <a:noFill/>
        </p:spPr>
        <p:txBody>
          <a:bodyPr wrap="square">
            <a:spAutoFit/>
          </a:bodyPr>
          <a:lstStyle/>
          <a:p>
            <a:r>
              <a:rPr lang="he-IL" sz="1400" dirty="0">
                <a:latin typeface="+mj-lt"/>
                <a:cs typeface="Guttman Aharoni" panose="02010401010101010101" pitchFamily="2" charset="-79"/>
              </a:rPr>
              <a:t>דוגמא מהספרות </a:t>
            </a:r>
            <a:r>
              <a:rPr lang="he-IL" sz="1400" dirty="0" err="1">
                <a:latin typeface="+mj-lt"/>
                <a:cs typeface="Guttman Aharoni" panose="02010401010101010101" pitchFamily="2" charset="-79"/>
              </a:rPr>
              <a:t>לאיך</a:t>
            </a:r>
            <a:r>
              <a:rPr lang="he-IL" sz="1400" dirty="0">
                <a:latin typeface="+mj-lt"/>
                <a:cs typeface="Guttman Aharoni" panose="02010401010101010101" pitchFamily="2" charset="-79"/>
              </a:rPr>
              <a:t> תא שריג אמור להראות בהצגה גרפית: </a:t>
            </a:r>
            <a:endParaRPr lang="he-IL" sz="1400" dirty="0"/>
          </a:p>
        </p:txBody>
      </p:sp>
      <p:pic>
        <p:nvPicPr>
          <p:cNvPr id="9" name="Picture 4" descr="figure 2">
            <a:extLst>
              <a:ext uri="{FF2B5EF4-FFF2-40B4-BE49-F238E27FC236}">
                <a16:creationId xmlns:a16="http://schemas.microsoft.com/office/drawing/2014/main" id="{394D6DC0-D0F2-DA48-03D6-FA5F665AE4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2148" t="29696" r="-220" b="43612"/>
          <a:stretch/>
        </p:blipFill>
        <p:spPr bwMode="auto">
          <a:xfrm>
            <a:off x="0" y="2843434"/>
            <a:ext cx="2084578" cy="1830376"/>
          </a:xfrm>
          <a:prstGeom prst="rect">
            <a:avLst/>
          </a:prstGeom>
          <a:noFill/>
          <a:extLst>
            <a:ext uri="{909E8E84-426E-40DD-AFC4-6F175D3DCCD1}">
              <a14:hiddenFill xmlns:a14="http://schemas.microsoft.com/office/drawing/2010/main">
                <a:solidFill>
                  <a:srgbClr val="FFFFFF"/>
                </a:solidFill>
              </a14:hiddenFill>
            </a:ext>
          </a:extLst>
        </p:spPr>
      </p:pic>
      <p:sp>
        <p:nvSpPr>
          <p:cNvPr id="10" name="תיבת טקסט 9">
            <a:extLst>
              <a:ext uri="{FF2B5EF4-FFF2-40B4-BE49-F238E27FC236}">
                <a16:creationId xmlns:a16="http://schemas.microsoft.com/office/drawing/2014/main" id="{796DFC4B-5498-7182-BE1C-99DE72701AB3}"/>
              </a:ext>
            </a:extLst>
          </p:cNvPr>
          <p:cNvSpPr txBox="1"/>
          <p:nvPr/>
        </p:nvSpPr>
        <p:spPr>
          <a:xfrm>
            <a:off x="0" y="1787489"/>
            <a:ext cx="1652487" cy="954107"/>
          </a:xfrm>
          <a:prstGeom prst="rect">
            <a:avLst/>
          </a:prstGeom>
          <a:noFill/>
        </p:spPr>
        <p:txBody>
          <a:bodyPr wrap="square">
            <a:spAutoFit/>
          </a:bodyPr>
          <a:lstStyle/>
          <a:p>
            <a:r>
              <a:rPr lang="he-IL" sz="1400" dirty="0">
                <a:latin typeface="+mj-lt"/>
                <a:cs typeface="Guttman Aharoni" panose="02010401010101010101" pitchFamily="2" charset="-79"/>
              </a:rPr>
              <a:t>דוגמא מהספרות </a:t>
            </a:r>
            <a:r>
              <a:rPr lang="he-IL" sz="1400" dirty="0" err="1">
                <a:latin typeface="+mj-lt"/>
                <a:cs typeface="Guttman Aharoni" panose="02010401010101010101" pitchFamily="2" charset="-79"/>
              </a:rPr>
              <a:t>לאיך</a:t>
            </a:r>
            <a:r>
              <a:rPr lang="he-IL" sz="1400" dirty="0">
                <a:latin typeface="+mj-lt"/>
                <a:cs typeface="Guttman Aharoni" panose="02010401010101010101" pitchFamily="2" charset="-79"/>
              </a:rPr>
              <a:t> תא מיקום אמור להראות בהצגה גרפית: </a:t>
            </a:r>
            <a:endParaRPr lang="he-IL" sz="1400" dirty="0"/>
          </a:p>
        </p:txBody>
      </p:sp>
      <p:grpSp>
        <p:nvGrpSpPr>
          <p:cNvPr id="15" name="קבוצה 14">
            <a:extLst>
              <a:ext uri="{FF2B5EF4-FFF2-40B4-BE49-F238E27FC236}">
                <a16:creationId xmlns:a16="http://schemas.microsoft.com/office/drawing/2014/main" id="{FA3D4DC4-4EC0-913B-723D-21F22CF8CE8B}"/>
              </a:ext>
            </a:extLst>
          </p:cNvPr>
          <p:cNvGrpSpPr/>
          <p:nvPr/>
        </p:nvGrpSpPr>
        <p:grpSpPr>
          <a:xfrm>
            <a:off x="11030138" y="2627050"/>
            <a:ext cx="1164327" cy="3370555"/>
            <a:chOff x="11030138" y="2627050"/>
            <a:chExt cx="1164327" cy="3370555"/>
          </a:xfrm>
        </p:grpSpPr>
        <p:pic>
          <p:nvPicPr>
            <p:cNvPr id="7" name="Picture 2" descr="figure 1">
              <a:extLst>
                <a:ext uri="{FF2B5EF4-FFF2-40B4-BE49-F238E27FC236}">
                  <a16:creationId xmlns:a16="http://schemas.microsoft.com/office/drawing/2014/main" id="{5B18BC62-7A24-FD12-0A88-7EE173F80ED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0102" t="4097" r="18025" b="46755"/>
            <a:stretch/>
          </p:blipFill>
          <p:spPr bwMode="auto">
            <a:xfrm>
              <a:off x="11030138" y="2627050"/>
              <a:ext cx="1164327" cy="3370555"/>
            </a:xfrm>
            <a:prstGeom prst="rect">
              <a:avLst/>
            </a:prstGeom>
            <a:noFill/>
            <a:extLst>
              <a:ext uri="{909E8E84-426E-40DD-AFC4-6F175D3DCCD1}">
                <a14:hiddenFill xmlns:a14="http://schemas.microsoft.com/office/drawing/2010/main">
                  <a:solidFill>
                    <a:srgbClr val="FFFFFF"/>
                  </a:solidFill>
                </a14:hiddenFill>
              </a:ext>
            </a:extLst>
          </p:spPr>
        </p:pic>
        <p:sp>
          <p:nvSpPr>
            <p:cNvPr id="11" name="תיבת טקסט 10">
              <a:extLst>
                <a:ext uri="{FF2B5EF4-FFF2-40B4-BE49-F238E27FC236}">
                  <a16:creationId xmlns:a16="http://schemas.microsoft.com/office/drawing/2014/main" id="{8719077F-2774-7AAD-106D-D226348D15C0}"/>
                </a:ext>
              </a:extLst>
            </p:cNvPr>
            <p:cNvSpPr txBox="1"/>
            <p:nvPr/>
          </p:nvSpPr>
          <p:spPr>
            <a:xfrm>
              <a:off x="12030548" y="2931060"/>
              <a:ext cx="156926" cy="497940"/>
            </a:xfrm>
            <a:prstGeom prst="rect">
              <a:avLst/>
            </a:prstGeom>
            <a:solidFill>
              <a:srgbClr val="FFFFFF"/>
            </a:solidFill>
            <a:ln>
              <a:solidFill>
                <a:srgbClr val="FFFFFF"/>
              </a:solidFill>
            </a:ln>
          </p:spPr>
          <p:txBody>
            <a:bodyPr wrap="square" rtlCol="1">
              <a:spAutoFit/>
            </a:bodyPr>
            <a:lstStyle/>
            <a:p>
              <a:endParaRPr lang="he-IL" dirty="0"/>
            </a:p>
          </p:txBody>
        </p:sp>
        <p:sp>
          <p:nvSpPr>
            <p:cNvPr id="12" name="תיבת טקסט 11">
              <a:extLst>
                <a:ext uri="{FF2B5EF4-FFF2-40B4-BE49-F238E27FC236}">
                  <a16:creationId xmlns:a16="http://schemas.microsoft.com/office/drawing/2014/main" id="{AA96AAA5-9F79-84EA-3BFE-919CAA930EB2}"/>
                </a:ext>
              </a:extLst>
            </p:cNvPr>
            <p:cNvSpPr txBox="1"/>
            <p:nvPr/>
          </p:nvSpPr>
          <p:spPr>
            <a:xfrm>
              <a:off x="12030548" y="5010463"/>
              <a:ext cx="156926" cy="497940"/>
            </a:xfrm>
            <a:prstGeom prst="rect">
              <a:avLst/>
            </a:prstGeom>
            <a:solidFill>
              <a:srgbClr val="FFFFFF"/>
            </a:solidFill>
            <a:ln>
              <a:solidFill>
                <a:srgbClr val="FFFFFF"/>
              </a:solidFill>
            </a:ln>
          </p:spPr>
          <p:txBody>
            <a:bodyPr wrap="square" rtlCol="1">
              <a:spAutoFit/>
            </a:bodyPr>
            <a:lstStyle/>
            <a:p>
              <a:endParaRPr lang="he-IL" dirty="0"/>
            </a:p>
          </p:txBody>
        </p:sp>
        <p:sp>
          <p:nvSpPr>
            <p:cNvPr id="13" name="תיבת טקסט 12">
              <a:extLst>
                <a:ext uri="{FF2B5EF4-FFF2-40B4-BE49-F238E27FC236}">
                  <a16:creationId xmlns:a16="http://schemas.microsoft.com/office/drawing/2014/main" id="{C428912B-6612-8F44-B461-D416876E3295}"/>
                </a:ext>
              </a:extLst>
            </p:cNvPr>
            <p:cNvSpPr txBox="1"/>
            <p:nvPr/>
          </p:nvSpPr>
          <p:spPr>
            <a:xfrm>
              <a:off x="12030548" y="3964129"/>
              <a:ext cx="156926" cy="497940"/>
            </a:xfrm>
            <a:prstGeom prst="rect">
              <a:avLst/>
            </a:prstGeom>
            <a:solidFill>
              <a:srgbClr val="FFFFFF"/>
            </a:solidFill>
            <a:ln>
              <a:solidFill>
                <a:srgbClr val="FFFFFF"/>
              </a:solidFill>
            </a:ln>
          </p:spPr>
          <p:txBody>
            <a:bodyPr wrap="square" rtlCol="1">
              <a:spAutoFit/>
            </a:bodyPr>
            <a:lstStyle/>
            <a:p>
              <a:endParaRPr lang="he-IL" dirty="0"/>
            </a:p>
          </p:txBody>
        </p:sp>
        <p:sp>
          <p:nvSpPr>
            <p:cNvPr id="14" name="תיבת טקסט 13">
              <a:extLst>
                <a:ext uri="{FF2B5EF4-FFF2-40B4-BE49-F238E27FC236}">
                  <a16:creationId xmlns:a16="http://schemas.microsoft.com/office/drawing/2014/main" id="{97E171C1-E390-335F-1B71-970A1710A906}"/>
                </a:ext>
              </a:extLst>
            </p:cNvPr>
            <p:cNvSpPr txBox="1"/>
            <p:nvPr/>
          </p:nvSpPr>
          <p:spPr>
            <a:xfrm rot="5400000">
              <a:off x="11860041" y="5605808"/>
              <a:ext cx="156926" cy="497940"/>
            </a:xfrm>
            <a:prstGeom prst="rect">
              <a:avLst/>
            </a:prstGeom>
            <a:solidFill>
              <a:srgbClr val="FFFFFF"/>
            </a:solidFill>
            <a:ln>
              <a:solidFill>
                <a:srgbClr val="FFFFFF"/>
              </a:solidFill>
            </a:ln>
          </p:spPr>
          <p:txBody>
            <a:bodyPr wrap="square" rtlCol="1">
              <a:spAutoFit/>
            </a:bodyPr>
            <a:lstStyle/>
            <a:p>
              <a:endParaRPr lang="he-IL" dirty="0"/>
            </a:p>
          </p:txBody>
        </p:sp>
      </p:grpSp>
      <p:sp>
        <p:nvSpPr>
          <p:cNvPr id="17" name="תיבת טקסט 16">
            <a:extLst>
              <a:ext uri="{FF2B5EF4-FFF2-40B4-BE49-F238E27FC236}">
                <a16:creationId xmlns:a16="http://schemas.microsoft.com/office/drawing/2014/main" id="{3E440A2D-C04D-6814-36CA-95F94EA6EEA9}"/>
              </a:ext>
            </a:extLst>
          </p:cNvPr>
          <p:cNvSpPr txBox="1"/>
          <p:nvPr/>
        </p:nvSpPr>
        <p:spPr>
          <a:xfrm>
            <a:off x="-6991" y="2561728"/>
            <a:ext cx="314607" cy="369332"/>
          </a:xfrm>
          <a:prstGeom prst="rect">
            <a:avLst/>
          </a:prstGeom>
          <a:noFill/>
        </p:spPr>
        <p:txBody>
          <a:bodyPr wrap="square">
            <a:spAutoFit/>
          </a:bodyPr>
          <a:lstStyle/>
          <a:p>
            <a:r>
              <a:rPr lang="en-US" sz="1800" b="1" dirty="0">
                <a:solidFill>
                  <a:srgbClr val="222222"/>
                </a:solidFill>
                <a:latin typeface="Arial" panose="020B0604020202020204" pitchFamily="34" charset="0"/>
              </a:rPr>
              <a:t>a</a:t>
            </a:r>
            <a:endParaRPr lang="he-IL" dirty="0"/>
          </a:p>
        </p:txBody>
      </p:sp>
      <p:sp>
        <p:nvSpPr>
          <p:cNvPr id="19" name="תיבת טקסט 18">
            <a:extLst>
              <a:ext uri="{FF2B5EF4-FFF2-40B4-BE49-F238E27FC236}">
                <a16:creationId xmlns:a16="http://schemas.microsoft.com/office/drawing/2014/main" id="{9FD454D8-E9F3-0DA2-03B7-FB4554457D4C}"/>
              </a:ext>
            </a:extLst>
          </p:cNvPr>
          <p:cNvSpPr txBox="1"/>
          <p:nvPr/>
        </p:nvSpPr>
        <p:spPr>
          <a:xfrm>
            <a:off x="10866044" y="2561728"/>
            <a:ext cx="328188" cy="369332"/>
          </a:xfrm>
          <a:prstGeom prst="rect">
            <a:avLst/>
          </a:prstGeom>
          <a:noFill/>
        </p:spPr>
        <p:txBody>
          <a:bodyPr wrap="square">
            <a:spAutoFit/>
          </a:bodyPr>
          <a:lstStyle/>
          <a:p>
            <a:r>
              <a:rPr lang="en-US" sz="1800" b="1" dirty="0">
                <a:solidFill>
                  <a:srgbClr val="222222"/>
                </a:solidFill>
                <a:latin typeface="Arial" panose="020B0604020202020204" pitchFamily="34" charset="0"/>
              </a:rPr>
              <a:t>b</a:t>
            </a:r>
            <a:endParaRPr lang="he-IL" dirty="0"/>
          </a:p>
        </p:txBody>
      </p:sp>
    </p:spTree>
    <p:extLst>
      <p:ext uri="{BB962C8B-B14F-4D97-AF65-F5344CB8AC3E}">
        <p14:creationId xmlns:p14="http://schemas.microsoft.com/office/powerpoint/2010/main" val="19606233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 name="תמונה 11">
            <a:extLst>
              <a:ext uri="{FF2B5EF4-FFF2-40B4-BE49-F238E27FC236}">
                <a16:creationId xmlns:a16="http://schemas.microsoft.com/office/drawing/2014/main" id="{8D55A9FE-C1E5-7C86-12C7-32396A042EE7}"/>
              </a:ext>
            </a:extLst>
          </p:cNvPr>
          <p:cNvPicPr>
            <a:picLocks noChangeAspect="1"/>
          </p:cNvPicPr>
          <p:nvPr/>
        </p:nvPicPr>
        <p:blipFill rotWithShape="1">
          <a:blip r:embed="rId2"/>
          <a:srcRect l="25618" r="23664" b="6612"/>
          <a:stretch/>
        </p:blipFill>
        <p:spPr>
          <a:xfrm>
            <a:off x="-1" y="-9259"/>
            <a:ext cx="7110919" cy="6867259"/>
          </a:xfrm>
          <a:prstGeom prst="rect">
            <a:avLst/>
          </a:prstGeom>
        </p:spPr>
      </p:pic>
      <p:sp>
        <p:nvSpPr>
          <p:cNvPr id="2" name="תיבת טקסט 1">
            <a:extLst>
              <a:ext uri="{FF2B5EF4-FFF2-40B4-BE49-F238E27FC236}">
                <a16:creationId xmlns:a16="http://schemas.microsoft.com/office/drawing/2014/main" id="{216D461B-2F74-10CC-8073-74781AF40756}"/>
              </a:ext>
            </a:extLst>
          </p:cNvPr>
          <p:cNvSpPr txBox="1"/>
          <p:nvPr/>
        </p:nvSpPr>
        <p:spPr>
          <a:xfrm>
            <a:off x="6871580" y="-120318"/>
            <a:ext cx="5320422"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1 מראה דפוס שנדמה כתואם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לדפוס 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הופעה של צבירים בהם היו קצבי ירי מוגברים (צבעים בהירים יותר בסקאלה) במספר מיקומים, המסודרים במבנה המזכיר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עלינו לשים לב שמראש ישנם אזורים בזירה בהם </a:t>
            </a:r>
            <a:br>
              <a:rPr lang="en-US" sz="16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החולדה לא התהלכה כלל, ושהם נמצאים בין אזורים בהם כעת רואים קצב ירי מוגבר מאוד (רואים זאת עוד באנליזה הקודמת), מה שעשוי להשפיע על קביעתנו לגבי סיווג התא (באזורים בהם החולדה לא התהלכה, גם לא יופיעו פוטנציאלי פעולה, אך אין זה אומר שאילו הייתה הולכת שם, לא היה ירי מהנוירון). לכן, נשער כי מדובר בתא שריג (גריד) לפי הדפוס הניכר, אך נסתייג עקב "חורים" במסלול החולדה (שמילוי שלהם עלול לספק הוכחות כי מדובר בכלל בתא מיקום/שזה תא שלא ניתן לסווג).</a:t>
            </a:r>
          </a:p>
        </p:txBody>
      </p:sp>
    </p:spTree>
    <p:extLst>
      <p:ext uri="{BB962C8B-B14F-4D97-AF65-F5344CB8AC3E}">
        <p14:creationId xmlns:p14="http://schemas.microsoft.com/office/powerpoint/2010/main" val="34146176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D35B61CE-D94C-ACA9-D413-F8122A59A434}"/>
              </a:ext>
            </a:extLst>
          </p:cNvPr>
          <p:cNvPicPr>
            <a:picLocks noChangeAspect="1"/>
          </p:cNvPicPr>
          <p:nvPr/>
        </p:nvPicPr>
        <p:blipFill rotWithShape="1">
          <a:blip r:embed="rId2"/>
          <a:srcRect l="25693" r="23232" b="5932"/>
          <a:stretch/>
        </p:blipFill>
        <p:spPr>
          <a:xfrm>
            <a:off x="0" y="0"/>
            <a:ext cx="7099678" cy="6858000"/>
          </a:xfrm>
          <a:prstGeom prst="rect">
            <a:avLst/>
          </a:prstGeom>
        </p:spPr>
      </p:pic>
      <p:sp>
        <p:nvSpPr>
          <p:cNvPr id="4" name="תיבת טקסט 3">
            <a:extLst>
              <a:ext uri="{FF2B5EF4-FFF2-40B4-BE49-F238E27FC236}">
                <a16:creationId xmlns:a16="http://schemas.microsoft.com/office/drawing/2014/main" id="{C7D0A85B-2C0A-AB4D-D713-FFE62398E2A9}"/>
              </a:ext>
            </a:extLst>
          </p:cNvPr>
          <p:cNvSpPr txBox="1"/>
          <p:nvPr/>
        </p:nvSpPr>
        <p:spPr>
          <a:xfrm>
            <a:off x="6771992" y="-90101"/>
            <a:ext cx="5420009"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2 מראה דפוס שלא לגמרי ברור אם ניתן לסווגו כתואם לזה של תא מיקום, אך נזכור שסווגנו אותו כתא כיוון ראש (בוודאות הכי גדולה) במטלה הקודמת:</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ראשונית, נראה שהפיזור של קצבי הירי של הנוירון, איננו שווה לגמרי במרחב, ושיש מן דפוס המזכיר פעילות של תא מיקום (במרכז ציר ה-</a:t>
            </a:r>
            <a:r>
              <a:rPr lang="en-US" sz="1600" dirty="0">
                <a:solidFill>
                  <a:schemeClr val="tx1">
                    <a:lumMod val="75000"/>
                    <a:lumOff val="25000"/>
                  </a:schemeClr>
                </a:solidFill>
                <a:latin typeface="+mj-lt"/>
                <a:cs typeface="Guttman Aharoni" panose="02010401010101010101" pitchFamily="2" charset="-79"/>
              </a:rPr>
              <a:t>x</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יש קצב ירי מוגבר, ובייחוד באזור התחתון של ציר ה-</a:t>
            </a:r>
            <a:r>
              <a:rPr lang="en-US" sz="1600" dirty="0">
                <a:solidFill>
                  <a:schemeClr val="tx1">
                    <a:lumMod val="75000"/>
                    <a:lumOff val="25000"/>
                  </a:schemeClr>
                </a:solidFill>
                <a:latin typeface="+mj-lt"/>
                <a:cs typeface="Guttman Aharoni" panose="02010401010101010101" pitchFamily="2" charset="-79"/>
              </a:rPr>
              <a:t>y</a:t>
            </a:r>
            <a:r>
              <a:rPr lang="he-IL" sz="1600" dirty="0">
                <a:solidFill>
                  <a:schemeClr val="tx1">
                    <a:lumMod val="75000"/>
                    <a:lumOff val="25000"/>
                  </a:schemeClr>
                </a:solidFill>
                <a:latin typeface="+mj-lt"/>
                <a:cs typeface="Guttman Aharoni" panose="02010401010101010101" pitchFamily="2" charset="-79"/>
              </a:rPr>
              <a:t> ומעט בנטייה שמאלה שם</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ואנו עלולים לסווג בטעות תא שכזה כתא מיקום. </a:t>
            </a:r>
            <a:br>
              <a:rPr lang="en-US" sz="16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אך, בהסתכלות נוספת נדמה שהצביר הזה איננו ממוקד מספיק באזור ספציפי בזירה (יש שני צבירים ממורכזים), ומצד שני גם לא מספיק "מפוזר" ותוך כדי גם מאורגן במבנה משושה בשביל שנדבר על הייתכנות שזה תא שריג. בנוסף, קצב הירי באזור ה"חם" איננו "לוהט" כפי שהיינו מצפים מתא ספציפי למיקום. לכן, יחד עם העובדה שבמטלה הקודמת (על תאי כיוון ראש), היה זה התא היחיד שאמרנו בוודאות די מוחלטת שהוא תא כיוון ראש, נשער שתא זה לא מסתווג לאחד מסוגי התאים שהוצגו במטלה הנוכחית, ושכנראה הוא תא כיוון ראש (מראה דפוס יותר ברור של תא כיוון ראש מאשר של תא מיקום).</a:t>
            </a:r>
          </a:p>
        </p:txBody>
      </p:sp>
    </p:spTree>
    <p:extLst>
      <p:ext uri="{BB962C8B-B14F-4D97-AF65-F5344CB8AC3E}">
        <p14:creationId xmlns:p14="http://schemas.microsoft.com/office/powerpoint/2010/main" val="3743895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C78FB72E-C81B-791F-39A4-976AC7CF1A43}"/>
              </a:ext>
            </a:extLst>
          </p:cNvPr>
          <p:cNvPicPr>
            <a:picLocks noChangeAspect="1"/>
          </p:cNvPicPr>
          <p:nvPr/>
        </p:nvPicPr>
        <p:blipFill rotWithShape="1">
          <a:blip r:embed="rId2"/>
          <a:srcRect l="25544" r="23886" b="5649"/>
          <a:stretch/>
        </p:blipFill>
        <p:spPr>
          <a:xfrm>
            <a:off x="0" y="857"/>
            <a:ext cx="7007382" cy="6857143"/>
          </a:xfrm>
          <a:prstGeom prst="rect">
            <a:avLst/>
          </a:prstGeom>
        </p:spPr>
      </p:pic>
      <p:sp>
        <p:nvSpPr>
          <p:cNvPr id="2" name="תיבת טקסט 1">
            <a:extLst>
              <a:ext uri="{FF2B5EF4-FFF2-40B4-BE49-F238E27FC236}">
                <a16:creationId xmlns:a16="http://schemas.microsoft.com/office/drawing/2014/main" id="{F2D6F6C0-E4F2-7C84-3BA9-6D03426BCA46}"/>
              </a:ext>
            </a:extLst>
          </p:cNvPr>
          <p:cNvSpPr txBox="1"/>
          <p:nvPr/>
        </p:nvSpPr>
        <p:spPr>
          <a:xfrm>
            <a:off x="8247707" y="-115295"/>
            <a:ext cx="3944292"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3 מראה דפוס התואם לדפוס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הופעה של צבירים בהם היו קצבי ירי מוגברים (צבעים בהירים יותר בסקאלה) במספר מיקומים, המסודרים במבנה של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היות שלא נדמה שהחולדה שהתה במקום אחד הרבה יותר/פחות מן השני, נשער כי מדובר בתא שריג (גריד) לפי הדפוס שאנו רואים (פחות סביר שקביעתנו מושפעת מכך שאין פוטנציאלי פעולה באזור מסוים לאור כך שלא שהתה שם, אך כמובן שנעמיד זאת למבחן נוסף בהמשך).</a:t>
            </a:r>
          </a:p>
        </p:txBody>
      </p:sp>
    </p:spTree>
    <p:extLst>
      <p:ext uri="{BB962C8B-B14F-4D97-AF65-F5344CB8AC3E}">
        <p14:creationId xmlns:p14="http://schemas.microsoft.com/office/powerpoint/2010/main" val="3748769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61D3DA1C-583D-A3CE-31F8-404E76A6E18A}"/>
              </a:ext>
            </a:extLst>
          </p:cNvPr>
          <p:cNvPicPr>
            <a:picLocks noChangeAspect="1"/>
          </p:cNvPicPr>
          <p:nvPr/>
        </p:nvPicPr>
        <p:blipFill rotWithShape="1">
          <a:blip r:embed="rId2"/>
          <a:srcRect l="25693" r="23812" b="5791"/>
          <a:stretch/>
        </p:blipFill>
        <p:spPr>
          <a:xfrm>
            <a:off x="0" y="-7782"/>
            <a:ext cx="7016436" cy="6865782"/>
          </a:xfrm>
          <a:prstGeom prst="rect">
            <a:avLst/>
          </a:prstGeom>
        </p:spPr>
      </p:pic>
      <p:sp>
        <p:nvSpPr>
          <p:cNvPr id="2" name="תיבת טקסט 1">
            <a:extLst>
              <a:ext uri="{FF2B5EF4-FFF2-40B4-BE49-F238E27FC236}">
                <a16:creationId xmlns:a16="http://schemas.microsoft.com/office/drawing/2014/main" id="{98352ADC-17E2-CBFD-1AF7-1790AC2A4B38}"/>
              </a:ext>
            </a:extLst>
          </p:cNvPr>
          <p:cNvSpPr txBox="1"/>
          <p:nvPr/>
        </p:nvSpPr>
        <p:spPr>
          <a:xfrm>
            <a:off x="7306148" y="-115295"/>
            <a:ext cx="4885852"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4 מראה דפוס התואם לדפוס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הופעה של צבירים בהם היו קצבי ירי מוגברים (צבעים בהירים יותר בסקאלה) במספר מיקומים, המסודרים במבנה של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 וגם לאור כך שהחולדה לא התהלכה ממש בכל הזירה (ראו אזור ימני עליון באנליזה 1).</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אמנם ניכר שהחולדה שהתה במקומות מסוימים יותר/ פחות מאחרים, אך כעת, לאחר שכמות פוטנציאלי הפעולה בכל אזור נורמלו לפי משכי שהייה של החולדה באותו האזור (לכדי קצב ירי), אפשר לראות עדיין תאימות למבנה שריגי משושה (גם בהתחשב במסלול החולדה). לכן, נשער שמדובר בתא שריג (גריד) לפי דפוס זה (אך כמובן שנעמיד זאת למבחן נוסף בהמשך).</a:t>
            </a:r>
          </a:p>
        </p:txBody>
      </p:sp>
    </p:spTree>
    <p:extLst>
      <p:ext uri="{BB962C8B-B14F-4D97-AF65-F5344CB8AC3E}">
        <p14:creationId xmlns:p14="http://schemas.microsoft.com/office/powerpoint/2010/main" val="20763488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39F039DD-F9AA-9B12-E16B-B3EE3EB1144E}"/>
              </a:ext>
            </a:extLst>
          </p:cNvPr>
          <p:cNvPicPr>
            <a:picLocks noChangeAspect="1"/>
          </p:cNvPicPr>
          <p:nvPr/>
        </p:nvPicPr>
        <p:blipFill rotWithShape="1">
          <a:blip r:embed="rId2"/>
          <a:srcRect l="25544" r="23664" b="6682"/>
          <a:stretch/>
        </p:blipFill>
        <p:spPr>
          <a:xfrm>
            <a:off x="-6037" y="-9283"/>
            <a:ext cx="7126683" cy="6867283"/>
          </a:xfrm>
          <a:prstGeom prst="rect">
            <a:avLst/>
          </a:prstGeom>
        </p:spPr>
      </p:pic>
      <p:sp>
        <p:nvSpPr>
          <p:cNvPr id="3" name="תיבת טקסט 2">
            <a:extLst>
              <a:ext uri="{FF2B5EF4-FFF2-40B4-BE49-F238E27FC236}">
                <a16:creationId xmlns:a16="http://schemas.microsoft.com/office/drawing/2014/main" id="{6109FD9C-2FD2-1DCE-7C2A-E08C0FFC3573}"/>
              </a:ext>
            </a:extLst>
          </p:cNvPr>
          <p:cNvSpPr txBox="1"/>
          <p:nvPr/>
        </p:nvSpPr>
        <p:spPr>
          <a:xfrm>
            <a:off x="6880635" y="-136031"/>
            <a:ext cx="5311366"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5 מראה דפוס שנדמה כתואם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לדפוס 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בדומה לנוירון מספר 1, ניתן לראות הופעה של צבירים בהם היו קצבי ירי מוגברים (צבעים בהירים יותר בסקאלה) במספר מיקומים, המסודרים במבנה המזכיר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עלינו לשים לב שמראש ישנם אזורים בזירה בהם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החולדה לא התהלכה כלל, ושהם נמצאים בין אזורים בהם כעת רואים קצב ירי מוגבר מאוד (רואים זאת עוד באנליזה הקודמת), מה שעשוי להשפיע על קביעתנו לגבי סיווג התא (באזורים בהם החולדה לא התהלכה, גם לא יופיעו פוטנציאלי פעולה, אך אין זה אומר שאילו הייתה הולכת שם, לא היה ירי מהנוירון). לכן, נשער כי מדובר בתא שריג (גריד) לפי הדפוס הניכר, אך נסתייג עקב "חורים" במסלול החולדה (שמילוי שלהם עלול לספק הוכחות כי מדובר בכלל בתא מיקום/שזה תא שלא ניתן לסווג).</a:t>
            </a:r>
          </a:p>
        </p:txBody>
      </p:sp>
    </p:spTree>
    <p:extLst>
      <p:ext uri="{BB962C8B-B14F-4D97-AF65-F5344CB8AC3E}">
        <p14:creationId xmlns:p14="http://schemas.microsoft.com/office/powerpoint/2010/main" val="3945097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8375C704-B05E-C1B2-048E-AA71A0DBC055}"/>
              </a:ext>
            </a:extLst>
          </p:cNvPr>
          <p:cNvPicPr>
            <a:picLocks noChangeAspect="1"/>
          </p:cNvPicPr>
          <p:nvPr/>
        </p:nvPicPr>
        <p:blipFill rotWithShape="1">
          <a:blip r:embed="rId2"/>
          <a:srcRect l="25248" r="23663" b="5932"/>
          <a:stretch/>
        </p:blipFill>
        <p:spPr>
          <a:xfrm>
            <a:off x="-1" y="-18385"/>
            <a:ext cx="7120647" cy="6876385"/>
          </a:xfrm>
          <a:prstGeom prst="rect">
            <a:avLst/>
          </a:prstGeom>
        </p:spPr>
      </p:pic>
      <p:sp>
        <p:nvSpPr>
          <p:cNvPr id="2" name="תיבת טקסט 1">
            <a:extLst>
              <a:ext uri="{FF2B5EF4-FFF2-40B4-BE49-F238E27FC236}">
                <a16:creationId xmlns:a16="http://schemas.microsoft.com/office/drawing/2014/main" id="{9C4624F4-73CF-C92E-7959-1CBC67F1D367}"/>
              </a:ext>
            </a:extLst>
          </p:cNvPr>
          <p:cNvSpPr txBox="1"/>
          <p:nvPr/>
        </p:nvSpPr>
        <p:spPr>
          <a:xfrm>
            <a:off x="7733489" y="-110431"/>
            <a:ext cx="4458511"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6 לא מראה דפוס ברור התואם לאחד מסוגי התאים שהוצגו:</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ראשונית, לא נראה כי נוירון זה יורה יותר פוטנציאלי פעולה כאשר החולדה נמצאת במיקום מסוים (פיזור די שווה של נקודות אדומות באזורים בהם החולדה התהלכה).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נוספת, אנו עלולים לחשוד בצביר שמופיע מימין למטה ככזה המשקף דפוס פעילות של תא מיקום, אך נשים לב ל2 דברים: ראשית, בשאר המיקומים הירי לא קרוב לאפסי. ושנית, גם מדובר באזור בו החולדה התהלכה ושהתה יותר מלכתחילה כך שסביר שנראה שם יותר ירי, גם אם זה לא תא מיקום. למעשה, בדומה לנוירון 5, יש לשים לב לאזורים בזירה בהם החולדה התהלכה פחות/יותר, שכן זה עשוי להשפיע על קביעתנו לגבי סיווג התא, ויחד עם העובדה שבאזורים בהם כן התהלכה יש פיזור יחסית שווה בהתאם לזמן בו שהתה שם, נשער שזה לא תא עם דפוס שתואם לסוגי התאים שבחנו.</a:t>
            </a:r>
          </a:p>
        </p:txBody>
      </p:sp>
    </p:spTree>
    <p:extLst>
      <p:ext uri="{BB962C8B-B14F-4D97-AF65-F5344CB8AC3E}">
        <p14:creationId xmlns:p14="http://schemas.microsoft.com/office/powerpoint/2010/main" val="1888218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גריד (שריג)</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תאי שריג נתגלו מאוחר יותר מתאי מיקום. בתאי מיקום ניתן לראות צברים של פוטנציאלי פעולה במיקום אחד בלבד, אך בתאי גריד – יש מספר צברים המסודרים כשריג.</a:t>
            </a:r>
          </a:p>
          <a:p>
            <a:pPr algn="r" rtl="1">
              <a:lnSpc>
                <a:spcPct val="150000"/>
              </a:lnSpc>
            </a:pPr>
            <a:r>
              <a:rPr lang="he-IL" dirty="0">
                <a:latin typeface="Guttman Aharoni" panose="02010401010101010101" pitchFamily="2" charset="-79"/>
                <a:cs typeface="Guttman Aharoni" panose="02010401010101010101" pitchFamily="2" charset="-79"/>
              </a:rPr>
              <a:t>היות שהתאים הללו נמצאו לראשונה ב-</a:t>
            </a:r>
            <a:r>
              <a:rPr lang="en-US" dirty="0">
                <a:latin typeface="+mj-lt"/>
                <a:cs typeface="Guttman Aharoni" panose="02010401010101010101" pitchFamily="2" charset="-79"/>
              </a:rPr>
              <a:t>entorhinal cortex</a:t>
            </a:r>
            <a:r>
              <a:rPr lang="he-IL" dirty="0">
                <a:latin typeface="Guttman Aharoni" panose="02010401010101010101" pitchFamily="2" charset="-79"/>
                <a:cs typeface="Guttman Aharoni" panose="02010401010101010101" pitchFamily="2" charset="-79"/>
              </a:rPr>
              <a:t>, שהוא אזור בקורטקס הצמוד להיפוקמפוס (ונחשב לחלק מה-</a:t>
            </a:r>
            <a:r>
              <a:rPr lang="en-US" dirty="0">
                <a:latin typeface="+mj-lt"/>
                <a:cs typeface="Guttman Aharoni" panose="02010401010101010101" pitchFamily="2" charset="-79"/>
              </a:rPr>
              <a:t>hippocampal formation</a:t>
            </a:r>
            <a:r>
              <a:rPr lang="he-IL" dirty="0">
                <a:latin typeface="Guttman Aharoni" panose="02010401010101010101" pitchFamily="2" charset="-79"/>
                <a:cs typeface="Guttman Aharoni" panose="02010401010101010101" pitchFamily="2" charset="-79"/>
              </a:rPr>
              <a:t>), בהתחלה, חשבו בכלל שמדובר בתאי מיקום שהם מעט "מלוכלכים" (שהמידע מתאי המיקום בהיפוקמפוס "זולג" אליהם, אך שאין זו התופעה המקורית והחזקה שמכירים בתאי המיקום שבהיפוקמפוס).</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3353680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לאחר שגם ראינו זאת באנליזה הקודמת, ניתן לראות כאן ששוב נוירונים 3 ו-4 הראו דפוסים ברורים (יחסית לשלב זה) של תאי שריג, שכמובן מצריכים בדיקה נוספת בכדי שנוכל לאשש שאכן מדובר בתאים מסוג זה. </a:t>
            </a:r>
          </a:p>
          <a:p>
            <a:pPr algn="r" rtl="1">
              <a:lnSpc>
                <a:spcPct val="150000"/>
              </a:lnSpc>
            </a:pPr>
            <a:r>
              <a:rPr lang="he-IL" dirty="0">
                <a:latin typeface="Guttman Aharoni" panose="02010401010101010101" pitchFamily="2" charset="-79"/>
                <a:cs typeface="Guttman Aharoni" panose="02010401010101010101" pitchFamily="2" charset="-79"/>
              </a:rPr>
              <a:t>נזכיר שבמטלה הקודמת (על תאי כיוון ראש), תהינו בדיוק לגבי השניים האלה, האם הם תאי כיוון ראש או לא, ולבסוף החלטנו שנוירון מספר 4 אינו תא כיוון ראש, ושלגבי נוירון מספר 3, אי אפשר ממש להכריע. </a:t>
            </a:r>
          </a:p>
          <a:p>
            <a:pPr algn="r" rtl="1">
              <a:lnSpc>
                <a:spcPct val="150000"/>
              </a:lnSpc>
            </a:pPr>
            <a:r>
              <a:rPr lang="he-IL" dirty="0">
                <a:latin typeface="Guttman Aharoni" panose="02010401010101010101" pitchFamily="2" charset="-79"/>
                <a:cs typeface="Guttman Aharoni" panose="02010401010101010101" pitchFamily="2" charset="-79"/>
              </a:rPr>
              <a:t>הדפוסים כפי שנראים בבדיקה הנוכחית, מלמדים שככל הנראה שניהם באמת לא צריכים להסתווג כתאי כיוון ראש, אלא שאלו הם תאי שריג.</a:t>
            </a:r>
          </a:p>
        </p:txBody>
      </p:sp>
    </p:spTree>
    <p:extLst>
      <p:ext uri="{BB962C8B-B14F-4D97-AF65-F5344CB8AC3E}">
        <p14:creationId xmlns:p14="http://schemas.microsoft.com/office/powerpoint/2010/main" val="17457654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נוירונים 1 ו-5 הראו גם הם דפוס התואם לפעילות של תאי שריג, אך היה מעט קשה יותר לקבוע לגביהם (לאור כך שמסלול החולדה מראש לא היה שוויוני בכל חלקי הזירה עבורם), ולכן מועמדים בסימן שאלה קצת גדול יותר לקראת הבדיקה הבאה. נוירונים אלו לא סווגו כתאי כיוון ראש במטלה הקודמת.</a:t>
            </a:r>
          </a:p>
          <a:p>
            <a:pPr algn="r" rtl="1">
              <a:lnSpc>
                <a:spcPct val="150000"/>
              </a:lnSpc>
            </a:pPr>
            <a:r>
              <a:rPr lang="he-IL" dirty="0">
                <a:latin typeface="Guttman Aharoni" panose="02010401010101010101" pitchFamily="2" charset="-79"/>
                <a:cs typeface="Guttman Aharoni" panose="02010401010101010101" pitchFamily="2" charset="-79"/>
              </a:rPr>
              <a:t>עם זאת, נוירון מספר 2 הראה דפוס שאולי היינו יכולים לחשוד שתואם לשל תא מיקום, אך לאור תוצאות מובהקות למדי לגביו במטלה הקודמת, שמראות שהוא יכול להסתווג כתא כיוון ראש, ולאור כך שקצב הירי המוגבר לא ממוקד באזור ספציפי, בחרנו לזנוח את האופציה כי מדובר בתא מיקום (או שריג).</a:t>
            </a: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41976639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מעבר לכך, בדומה לתוצאות שקיבלנו עבור נוירון מספר 6 במטלה הקודמת, ובאנליזה הקודמת (שהוא התא היחיד שבבירור לא ניתן לסווגו כתא כיוון ראש/ שריג/מיקום), גם באנליזה זו הוא היחיד שיכולנו לומר די בבירור שככל הנראה איננו מתאים להסתווג לאחד מסוגי התאים שהוצגו כאן (תא מיקום/תא שריג).</a:t>
            </a:r>
          </a:p>
          <a:p>
            <a:pPr algn="r" rtl="1">
              <a:lnSpc>
                <a:spcPct val="150000"/>
              </a:lnSpc>
            </a:pPr>
            <a:r>
              <a:rPr lang="he-IL" dirty="0">
                <a:latin typeface="Guttman Aharoni" panose="02010401010101010101" pitchFamily="2" charset="-79"/>
                <a:cs typeface="Guttman Aharoni" panose="02010401010101010101" pitchFamily="2" charset="-79"/>
              </a:rPr>
              <a:t>למעשה, נדמה שהתוצאות שקיבלנו כאן תואמות פחות/יותר את מה שראינו באנליזה הקודמת. מכאן, נמשיך לבדיקה נוספת של כל הנוירונים, שתעזור לנו לקבוע האם ייתכן שהדפוסים בהם חזינו עתה, הם בכלל מקריים ו/או תלויים במסלול החולדה במרחב.</a:t>
            </a:r>
          </a:p>
        </p:txBody>
      </p:sp>
    </p:spTree>
    <p:extLst>
      <p:ext uri="{BB962C8B-B14F-4D97-AF65-F5344CB8AC3E}">
        <p14:creationId xmlns:p14="http://schemas.microsoft.com/office/powerpoint/2010/main" val="14205898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4B65668E-3CC5-3E7B-A7B4-187471E01026}"/>
              </a:ext>
            </a:extLst>
          </p:cNvPr>
          <p:cNvSpPr>
            <a:spLocks noGrp="1"/>
          </p:cNvSpPr>
          <p:nvPr>
            <p:ph type="title"/>
          </p:nvPr>
        </p:nvSpPr>
        <p:spPr>
          <a:xfrm>
            <a:off x="3208505" y="1972254"/>
            <a:ext cx="6081729" cy="2642725"/>
          </a:xfrm>
        </p:spPr>
        <p:txBody>
          <a:bodyPr/>
          <a:lstStyle/>
          <a:p>
            <a:pPr algn="ctr" rtl="1"/>
            <a:r>
              <a:rPr lang="he-IL" sz="4000" dirty="0">
                <a:latin typeface="Guttman Aharoni" panose="02010401010101010101" pitchFamily="2" charset="-79"/>
                <a:cs typeface="Guttman Aharoni" panose="02010401010101010101" pitchFamily="2" charset="-79"/>
              </a:rPr>
              <a:t>אנליזה 3: </a:t>
            </a:r>
            <a:br>
              <a:rPr lang="he-IL" sz="4000" dirty="0">
                <a:latin typeface="Guttman Aharoni" panose="02010401010101010101" pitchFamily="2" charset="-79"/>
                <a:cs typeface="Guttman Aharoni" panose="02010401010101010101" pitchFamily="2" charset="-79"/>
              </a:rPr>
            </a:br>
            <a:r>
              <a:rPr lang="he-IL" sz="3200" dirty="0">
                <a:latin typeface="Guttman Aharoni" panose="02010401010101010101" pitchFamily="2" charset="-79"/>
                <a:cs typeface="Guttman Aharoni" panose="02010401010101010101" pitchFamily="2" charset="-79"/>
              </a:rPr>
              <a:t>ווידוא שהתבניות אינן אקראיות באמצעות אנליזה סטטיסטית של:</a:t>
            </a:r>
            <a:br>
              <a:rPr lang="en-US" sz="3200" dirty="0">
                <a:latin typeface="Guttman Aharoni" panose="02010401010101010101" pitchFamily="2" charset="-79"/>
                <a:cs typeface="Guttman Aharoni" panose="02010401010101010101" pitchFamily="2" charset="-79"/>
              </a:rPr>
            </a:br>
            <a:r>
              <a:rPr lang="en-US" sz="3200" dirty="0">
                <a:cs typeface="Guttman Aharoni" panose="02010401010101010101" pitchFamily="2" charset="-79"/>
              </a:rPr>
              <a:t>Inter-spike interval</a:t>
            </a:r>
            <a:endParaRPr lang="he-IL" sz="4000"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4700992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בהמשך לדפוסים שראינו באנליזה הקודמת (בייחוד עבור נוירונים מספר 3 ו-4, וגם עבור 1 ו-5, ואולי גם עבור 2), אנליזה זו נועדה לחקור האם ייתכן שהדפוסים בהם חזינו, הם מקריים בלבד, ואולי אף תלויים במיקומים בהם שהתה החולדה במהלך הניסוי.</a:t>
            </a:r>
          </a:p>
          <a:p>
            <a:pPr algn="r" rtl="1">
              <a:lnSpc>
                <a:spcPct val="150000"/>
              </a:lnSpc>
            </a:pPr>
            <a:r>
              <a:rPr lang="he-IL" dirty="0">
                <a:latin typeface="Guttman Aharoni" panose="02010401010101010101" pitchFamily="2" charset="-79"/>
                <a:cs typeface="Guttman Aharoni" panose="02010401010101010101" pitchFamily="2" charset="-79"/>
              </a:rPr>
              <a:t>למשל: ייתכן כי החולדה לא שהתה כמעט בכלל במיקום מסוים במרחב, ושזו הסיבה שלא נצפו שם פוטנציאלי פעולה בהשוואה למיקום שונה, שם כן נצפו פוטנציאלי פעולה, אך רק כי היא שהתה שם הרבה.</a:t>
            </a:r>
          </a:p>
        </p:txBody>
      </p:sp>
    </p:spTree>
    <p:extLst>
      <p:ext uri="{BB962C8B-B14F-4D97-AF65-F5344CB8AC3E}">
        <p14:creationId xmlns:p14="http://schemas.microsoft.com/office/powerpoint/2010/main" val="13505092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למעשה, אילו היינו עורכים רק את האנליזה הראשונה והשנייה, ייתכן שהיינו קובעים שנוירון מסוים הוא תא מיקום/שריג לאור דפוס שהוא מראה, בעוד שאילו היינו נחשפים לתמונה אחרת מבחינת המיקומים בהם החולדה שהתה, לא היינו רואים דפוס שמזכיר תא שריג/מיקום למשל. </a:t>
            </a:r>
          </a:p>
          <a:p>
            <a:pPr algn="r" rtl="1">
              <a:lnSpc>
                <a:spcPct val="150000"/>
              </a:lnSpc>
            </a:pPr>
            <a:r>
              <a:rPr lang="he-IL" dirty="0">
                <a:latin typeface="Guttman Aharoni" panose="02010401010101010101" pitchFamily="2" charset="-79"/>
                <a:cs typeface="Guttman Aharoni" panose="02010401010101010101" pitchFamily="2" charset="-79"/>
              </a:rPr>
              <a:t>לכן בפועל, במצב כזה, אין לפסול שאולי אמורים להיות פוטנציאלי פעולה במיקום בו ייתכן שהחולדה שהתה פחות </a:t>
            </a:r>
            <a:r>
              <a:rPr lang="he-IL" dirty="0" err="1">
                <a:latin typeface="Guttman Aharoni" panose="02010401010101010101" pitchFamily="2" charset="-79"/>
                <a:cs typeface="Guttman Aharoni" panose="02010401010101010101" pitchFamily="2" charset="-79"/>
              </a:rPr>
              <a:t>מבמיקומים</a:t>
            </a:r>
            <a:r>
              <a:rPr lang="he-IL" dirty="0">
                <a:latin typeface="Guttman Aharoni" panose="02010401010101010101" pitchFamily="2" charset="-79"/>
                <a:cs typeface="Guttman Aharoni" panose="02010401010101010101" pitchFamily="2" charset="-79"/>
              </a:rPr>
              <a:t> אחרים. </a:t>
            </a:r>
          </a:p>
        </p:txBody>
      </p:sp>
    </p:spTree>
    <p:extLst>
      <p:ext uri="{BB962C8B-B14F-4D97-AF65-F5344CB8AC3E}">
        <p14:creationId xmlns:p14="http://schemas.microsoft.com/office/powerpoint/2010/main" val="23658195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לשם כך נועדה אנליזה השוואתית זו.</a:t>
            </a:r>
          </a:p>
          <a:p>
            <a:pPr algn="r" rtl="1">
              <a:lnSpc>
                <a:spcPct val="150000"/>
              </a:lnSpc>
            </a:pPr>
            <a:r>
              <a:rPr lang="he-IL" dirty="0">
                <a:latin typeface="Guttman Aharoni" panose="02010401010101010101" pitchFamily="2" charset="-79"/>
                <a:cs typeface="Guttman Aharoni" panose="02010401010101010101" pitchFamily="2" charset="-79"/>
              </a:rPr>
              <a:t>ביכולתה לחשוף מה קורה כאשר שרשרת פוטנציאלי הפעולה היא רנדומלית, והאם מדובר במצב בו נוירון מסוים רק נדמה כתא שריג/מיקום, כשבפועל מדובר בדפוס מקרי בלבד (כתלות בזמני השהייה שלה בכל מיקום).</a:t>
            </a:r>
          </a:p>
          <a:p>
            <a:pPr algn="r" rtl="1">
              <a:lnSpc>
                <a:spcPct val="150000"/>
              </a:lnSpc>
            </a:pPr>
            <a:r>
              <a:rPr lang="he-IL" dirty="0">
                <a:latin typeface="Guttman Aharoni" panose="02010401010101010101" pitchFamily="2" charset="-79"/>
                <a:cs typeface="Guttman Aharoni" panose="02010401010101010101" pitchFamily="2" charset="-79"/>
              </a:rPr>
              <a:t>אנליזה שכזו תוכל לעזור לנו לקבוע בסבירות גבוהה יותר האם נוירון הוא אכן תא שריג/מיקום, או שלא (אולי זהו דפוס שראינו במקרה).</a:t>
            </a:r>
          </a:p>
        </p:txBody>
      </p:sp>
    </p:spTree>
    <p:extLst>
      <p:ext uri="{BB962C8B-B14F-4D97-AF65-F5344CB8AC3E}">
        <p14:creationId xmlns:p14="http://schemas.microsoft.com/office/powerpoint/2010/main" val="6200106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לכן, עבור כל נוירון, נייצר שרשרת פוטנציאלי פעולה רנדומלית, אך כזו ששומרת על ה-</a:t>
            </a:r>
            <a:r>
              <a:rPr lang="en-US" dirty="0">
                <a:latin typeface="+mj-lt"/>
                <a:cs typeface="Guttman Aharoni" panose="02010401010101010101" pitchFamily="2" charset="-79"/>
              </a:rPr>
              <a:t>inter-spike interval</a:t>
            </a:r>
            <a:r>
              <a:rPr lang="he-IL" dirty="0">
                <a:latin typeface="+mj-lt"/>
                <a:cs typeface="Guttman Aharoni" panose="02010401010101010101" pitchFamily="2" charset="-79"/>
              </a:rPr>
              <a:t> המקורי שלו</a:t>
            </a:r>
            <a:r>
              <a:rPr lang="he-IL" dirty="0">
                <a:latin typeface="Guttman Aharoni" panose="02010401010101010101" pitchFamily="2" charset="-79"/>
                <a:cs typeface="Guttman Aharoni" panose="02010401010101010101" pitchFamily="2" charset="-79"/>
              </a:rPr>
              <a:t>, שאותה נלביש על מיקומי החולדה בציר </a:t>
            </a:r>
            <a:r>
              <a:rPr lang="he-IL" dirty="0">
                <a:latin typeface="+mj-lt"/>
                <a:cs typeface="Guttman Aharoni" panose="02010401010101010101" pitchFamily="2" charset="-79"/>
              </a:rPr>
              <a:t>ה-</a:t>
            </a:r>
            <a:r>
              <a:rPr lang="en-US" dirty="0">
                <a:latin typeface="+mj-lt"/>
                <a:cs typeface="Guttman Aharoni" panose="02010401010101010101" pitchFamily="2" charset="-79"/>
              </a:rPr>
              <a:t>x </a:t>
            </a:r>
            <a:r>
              <a:rPr lang="he-IL" dirty="0">
                <a:latin typeface="+mj-lt"/>
                <a:cs typeface="Guttman Aharoni" panose="02010401010101010101" pitchFamily="2" charset="-79"/>
              </a:rPr>
              <a:t> ובציר ה-</a:t>
            </a:r>
            <a:r>
              <a:rPr lang="en-US" dirty="0">
                <a:latin typeface="+mj-lt"/>
                <a:cs typeface="Guttman Aharoni" panose="02010401010101010101" pitchFamily="2" charset="-79"/>
              </a:rPr>
              <a:t>y</a:t>
            </a:r>
            <a:r>
              <a:rPr lang="he-IL" dirty="0">
                <a:latin typeface="+mj-lt"/>
                <a:cs typeface="Guttman Aharoni" panose="02010401010101010101" pitchFamily="2" charset="-79"/>
              </a:rPr>
              <a:t>, </a:t>
            </a:r>
            <a:r>
              <a:rPr lang="he-IL" dirty="0">
                <a:latin typeface="Guttman Aharoni" panose="02010401010101010101" pitchFamily="2" charset="-79"/>
                <a:cs typeface="Guttman Aharoni" panose="02010401010101010101" pitchFamily="2" charset="-79"/>
              </a:rPr>
              <a:t>כפי שהיו בניסוי המקורי. </a:t>
            </a:r>
          </a:p>
          <a:p>
            <a:pPr algn="r" rtl="1">
              <a:lnSpc>
                <a:spcPct val="150000"/>
              </a:lnSpc>
            </a:pPr>
            <a:r>
              <a:rPr lang="he-IL" dirty="0">
                <a:latin typeface="Guttman Aharoni" panose="02010401010101010101" pitchFamily="2" charset="-79"/>
                <a:cs typeface="Guttman Aharoni" panose="02010401010101010101" pitchFamily="2" charset="-79"/>
              </a:rPr>
              <a:t>אילו נראה דפוס דומה בנוירונים הרלוונטיים (שהנחנו כי הם תאי שריג/מיקום לאחר אנליזות 1 ו-2), כאשר וקטור פוטנציאלי הפעולה הוא רנדומלי (אך שומר על ה-</a:t>
            </a:r>
            <a:r>
              <a:rPr lang="en-US" dirty="0">
                <a:latin typeface="+mj-lt"/>
                <a:cs typeface="Guttman Aharoni" panose="02010401010101010101" pitchFamily="2" charset="-79"/>
              </a:rPr>
              <a:t>inter-spike interval</a:t>
            </a:r>
            <a:r>
              <a:rPr lang="he-IL" dirty="0">
                <a:latin typeface="+mj-lt"/>
                <a:cs typeface="Guttman Aharoni" panose="02010401010101010101" pitchFamily="2" charset="-79"/>
              </a:rPr>
              <a:t>)</a:t>
            </a:r>
            <a:r>
              <a:rPr lang="he-IL" dirty="0">
                <a:latin typeface="Guttman Aharoni" panose="02010401010101010101" pitchFamily="2" charset="-79"/>
                <a:cs typeface="Guttman Aharoni" panose="02010401010101010101" pitchFamily="2" charset="-79"/>
              </a:rPr>
              <a:t>, זה יאמר משהו על התפלגות מיקומי החולדה במהלך הניסוי, וירמוז שייתכן שלא מדובר בתא שריג/מיקום (דפוס דומה גם כשפוטנציאלי פעולה ניתנים רנדומלית במיקומים זהים, יאמר שזהו דפוס מקרי).</a:t>
            </a:r>
          </a:p>
        </p:txBody>
      </p:sp>
    </p:spTree>
    <p:extLst>
      <p:ext uri="{BB962C8B-B14F-4D97-AF65-F5344CB8AC3E}">
        <p14:creationId xmlns:p14="http://schemas.microsoft.com/office/powerpoint/2010/main" val="35263318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על כן, לקחנו את רכבת פוטנציאלי הפעולה המקורית, וחישבנו מרווחים בין פוטנציאלי פעולה אחד לשני. </a:t>
            </a:r>
          </a:p>
          <a:p>
            <a:pPr algn="r" rtl="1">
              <a:lnSpc>
                <a:spcPct val="150000"/>
              </a:lnSpc>
            </a:pPr>
            <a:r>
              <a:rPr lang="he-IL" dirty="0">
                <a:latin typeface="Guttman Aharoni" panose="02010401010101010101" pitchFamily="2" charset="-79"/>
                <a:cs typeface="Guttman Aharoni" panose="02010401010101010101" pitchFamily="2" charset="-79"/>
              </a:rPr>
              <a:t>לקחנו את וקטור המרווחים ועשינו לו ערבוב בסדר על ידי פרמוטציה (פעמיים). </a:t>
            </a:r>
          </a:p>
          <a:p>
            <a:pPr algn="r" rtl="1">
              <a:lnSpc>
                <a:spcPct val="150000"/>
              </a:lnSpc>
            </a:pPr>
            <a:r>
              <a:rPr lang="he-IL" dirty="0">
                <a:latin typeface="Guttman Aharoni" panose="02010401010101010101" pitchFamily="2" charset="-79"/>
                <a:cs typeface="Guttman Aharoni" panose="02010401010101010101" pitchFamily="2" charset="-79"/>
              </a:rPr>
              <a:t>מכך, יצרנו 2 וקטורים חדשים בהם פוטנציאלי פעולה מתפרשים רנדומלית, אך בהתאם לטווחים בהם הופיעו בחומר המקורי.</a:t>
            </a:r>
          </a:p>
        </p:txBody>
      </p:sp>
    </p:spTree>
    <p:extLst>
      <p:ext uri="{BB962C8B-B14F-4D97-AF65-F5344CB8AC3E}">
        <p14:creationId xmlns:p14="http://schemas.microsoft.com/office/powerpoint/2010/main" val="2588939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מכאן, חישבנו קצבי ירי בהתאם למיקומי החולדה, באותו האופן בדיוק כמו באנליזה הקודמת (שוב קצב ירי חושב עבור יחידות מיקום של 5</a:t>
            </a:r>
            <a:r>
              <a:rPr lang="en-US" dirty="0">
                <a:latin typeface="+mj-lt"/>
                <a:cs typeface="Guttman Aharoni" panose="02010401010101010101" pitchFamily="2" charset="-79"/>
              </a:rPr>
              <a:t>X</a:t>
            </a:r>
            <a:r>
              <a:rPr lang="he-IL" dirty="0">
                <a:latin typeface="+mj-lt"/>
                <a:cs typeface="Guttman Aharoni" panose="02010401010101010101" pitchFamily="2" charset="-79"/>
              </a:rPr>
              <a:t>5 ס"מ, ועל מטריצות קצבי הירי גם העברנו פילטר </a:t>
            </a:r>
            <a:r>
              <a:rPr lang="he-IL" dirty="0" err="1">
                <a:latin typeface="+mj-lt"/>
                <a:cs typeface="Guttman Aharoni" panose="02010401010101010101" pitchFamily="2" charset="-79"/>
              </a:rPr>
              <a:t>גאוסייני</a:t>
            </a:r>
            <a:r>
              <a:rPr lang="he-IL" dirty="0">
                <a:latin typeface="+mj-lt"/>
                <a:cs typeface="Guttman Aharoni" panose="02010401010101010101" pitchFamily="2" charset="-79"/>
              </a:rPr>
              <a:t> שהוא זהה לזה שהעברנו באנליזה הקודמת). </a:t>
            </a:r>
          </a:p>
          <a:p>
            <a:pPr algn="r" rtl="1">
              <a:lnSpc>
                <a:spcPct val="150000"/>
              </a:lnSpc>
            </a:pPr>
            <a:r>
              <a:rPr lang="he-IL" dirty="0">
                <a:latin typeface="+mj-lt"/>
                <a:cs typeface="Guttman Aharoni" panose="02010401010101010101" pitchFamily="2" charset="-79"/>
              </a:rPr>
              <a:t>בנוסף, סקאלת הצבעים נותרה על אותם ערכי מינימום (0) ומקסימום (54), שכן מבדיקה של ערכי המינימום והמקסימום כאן, לא היה צורך בשינוי. זה מאפשר השוואה בין כל מפות החום (גם פר נוירון, השוואות בין מפות חום על נתונים מקוריים לעומת רנדומליים, וגם בין נוירונים) שכן כולן על אותה סקאלה.</a:t>
            </a: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1461902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גריד (שריג)</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בהמשך, כשחוקרים ניסו לחקור את התופעה עם שינוי קטן מניסויים קודמים: הגדילו את גודל הזירה בה החיה (במקרה זה, חולדה) הסתובבה </a:t>
            </a:r>
            <a:r>
              <a:rPr lang="he-IL" dirty="0">
                <a:latin typeface="+mj-lt"/>
                <a:cs typeface="Guttman Aharoni" panose="02010401010101010101" pitchFamily="2" charset="-79"/>
              </a:rPr>
              <a:t>מ-60</a:t>
            </a:r>
            <a:r>
              <a:rPr lang="en-US" dirty="0">
                <a:latin typeface="+mj-lt"/>
                <a:cs typeface="Guttman Aharoni" panose="02010401010101010101" pitchFamily="2" charset="-79"/>
              </a:rPr>
              <a:t>X</a:t>
            </a:r>
            <a:r>
              <a:rPr lang="he-IL" dirty="0">
                <a:latin typeface="+mj-lt"/>
                <a:cs typeface="Guttman Aharoni" panose="02010401010101010101" pitchFamily="2" charset="-79"/>
              </a:rPr>
              <a:t>60 ס"מ ל-2</a:t>
            </a:r>
            <a:r>
              <a:rPr lang="en-US" dirty="0">
                <a:latin typeface="+mj-lt"/>
                <a:cs typeface="Guttman Aharoni" panose="02010401010101010101" pitchFamily="2" charset="-79"/>
              </a:rPr>
              <a:t>X</a:t>
            </a:r>
            <a:r>
              <a:rPr lang="he-IL" dirty="0">
                <a:latin typeface="+mj-lt"/>
                <a:cs typeface="Guttman Aharoni" panose="02010401010101010101" pitchFamily="2" charset="-79"/>
              </a:rPr>
              <a:t>2 מטר, והפכו אותה לעגולה, זה חשף בפניהם תופעה מדהימה.</a:t>
            </a:r>
          </a:p>
          <a:p>
            <a:pPr algn="r" rtl="1">
              <a:lnSpc>
                <a:spcPct val="150000"/>
              </a:lnSpc>
            </a:pPr>
            <a:r>
              <a:rPr lang="he-IL" dirty="0">
                <a:latin typeface="+mj-lt"/>
                <a:cs typeface="Guttman Aharoni" panose="02010401010101010101" pitchFamily="2" charset="-79"/>
              </a:rPr>
              <a:t>ראו שיש סידור של פוטנציאלי פעולה/קצבי ירי מוגברים מאותם התאים באזורים מסוימים בזירה, כך שיש צבירים המסודרים בצורה של משושה.</a:t>
            </a:r>
          </a:p>
          <a:p>
            <a:pPr algn="r" rtl="1">
              <a:lnSpc>
                <a:spcPct val="150000"/>
              </a:lnSpc>
            </a:pPr>
            <a:r>
              <a:rPr lang="he-IL" dirty="0">
                <a:latin typeface="+mj-lt"/>
                <a:cs typeface="Guttman Aharoni" panose="02010401010101010101" pitchFamily="2" charset="-79"/>
              </a:rPr>
              <a:t>למעשה, בסביבות קטנות, הפעילות האופיינית של תא שריג כאילו נחתכת, כך שלא ניתן לראות את המבנה השריגי, אך בפועל, מה שנצפה זה חלק מהמבנה השריגי, אותו הגדלת הזירה אפשרה לחוקרים לראות.</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4199234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עתה, עבור כל נוירון נציג 2 קצבי ירי חדשים ורנדומליים פר מיקום החולדה, בהשוואה לאלו המקוריים, וזאת בכדי שנוכל לקבוע האם באמת מדובר בתא שריג/מיקום/כיוון ראש (לפי המטלה הקודמת)/אף אחד מהם (2 השוואות רנדומליות שכאלה, לעומת אחת בלבד, מאפשרות הסקה חזקה יותר).</a:t>
            </a:r>
          </a:p>
          <a:p>
            <a:pPr algn="r" rtl="1">
              <a:lnSpc>
                <a:spcPct val="150000"/>
              </a:lnSpc>
            </a:pPr>
            <a:r>
              <a:rPr lang="he-IL" dirty="0">
                <a:latin typeface="Guttman Aharoni" panose="02010401010101010101" pitchFamily="2" charset="-79"/>
                <a:cs typeface="Guttman Aharoni" panose="02010401010101010101" pitchFamily="2" charset="-79"/>
              </a:rPr>
              <a:t>הגרפים עבור כל הנוירונים יופיעו, אך אנו נתמקד ונפרש רק תוצאות של נוירונים רלוונטיים, שלאחר אנליזה 1 ו-2 הנחנו כי הם תאי מיקום/שריג.</a:t>
            </a:r>
          </a:p>
          <a:p>
            <a:pPr algn="r" rtl="1">
              <a:lnSpc>
                <a:spcPct val="150000"/>
              </a:lnSpc>
            </a:pPr>
            <a:r>
              <a:rPr lang="he-IL" dirty="0">
                <a:latin typeface="Guttman Aharoni" panose="02010401010101010101" pitchFamily="2" charset="-79"/>
                <a:cs typeface="Guttman Aharoni" panose="02010401010101010101" pitchFamily="2" charset="-79"/>
              </a:rPr>
              <a:t>נוירונים 1, 3, 4 ו-5 הראו דפוסים התואמים לתאי שריג, ולכן נתייחס בעיקר אליהם (נזכור את הספקות שיש לנו לגבי נוירונים 1 ו-5 בבחינה זו).</a:t>
            </a:r>
          </a:p>
        </p:txBody>
      </p:sp>
    </p:spTree>
    <p:extLst>
      <p:ext uri="{BB962C8B-B14F-4D97-AF65-F5344CB8AC3E}">
        <p14:creationId xmlns:p14="http://schemas.microsoft.com/office/powerpoint/2010/main" val="116286473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 name="תיבת טקסט 1">
            <a:extLst>
              <a:ext uri="{FF2B5EF4-FFF2-40B4-BE49-F238E27FC236}">
                <a16:creationId xmlns:a16="http://schemas.microsoft.com/office/drawing/2014/main" id="{9C4AA8A8-E136-AE33-6C2F-CEA96CD273D1}"/>
              </a:ext>
            </a:extLst>
          </p:cNvPr>
          <p:cNvSpPr txBox="1"/>
          <p:nvPr/>
        </p:nvSpPr>
        <p:spPr>
          <a:xfrm>
            <a:off x="-2" y="0"/>
            <a:ext cx="12192002" cy="2650726"/>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1 מראה דפוס התואם לדפוס של תא שריג (גריד):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כאמור, מהנתונים המקוריים של קצבי ירי פר מיקומי החולדה, נדמה שה-</a:t>
            </a:r>
            <a:r>
              <a:rPr lang="en-US" sz="1400" dirty="0">
                <a:solidFill>
                  <a:schemeClr val="tx1">
                    <a:lumMod val="75000"/>
                    <a:lumOff val="25000"/>
                  </a:schemeClr>
                </a:solidFill>
                <a:latin typeface="+mj-lt"/>
                <a:cs typeface="Guttman Aharoni" panose="02010401010101010101" pitchFamily="2" charset="-79"/>
              </a:rPr>
              <a:t>Heatmap</a:t>
            </a: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 נותנת לנו תמונה האופיינית לתא שריג. אך, בתא זה, חשוב מאוד שנשים לב האם ייתכן שהדפוסים שראינו הם מקריים ו/או תלויים באיזשהו אופן במיקומים בהם החולדה שהתה/לא שהתה כלל. ניתן אמנם לראות שאזורים "קרים" (חשוכים יותר), בהם קצב הירי הוא אפסי, אכן נמצאים פחות/יותר באותם המיקומים כשמדובר במפת החום המקורית לעומת השתיים שנבנו על בסיס נתונים רנדומליים, מה שעשוי לגרום לנו מעט להסתייג באשר לתא זה, אך זה מה שרואים רק אם ממש מחפשים מה דומה בין הדפוסים.. בסך הכל, נדמה שהדפוס איננו מקרי (בהתרשמות כללית, הדפוס במפת החום שנבנתה על בסיס הנתונים המקוריים לא דומה לאלו שצצו על בסיס הנתונים הרנדומליים). כלומר, קשה לזהות דמיון בין הדפוסים, אך כנראה שהעובדה שמראש באנו עם ידע לגבי זה שהחולדה לא שהתה במיקומים מסוימים כלל גרמה לנו לראות זאת כאן. לכן כעת, בעיקר לאור כך שבמפת החום המקורית החלקים ה"חמים" מראים קצב ירי מוגבר מאוד ביחס לשאר, נקבע כי מדובר בתא שריג, למרות ההסתייגויות.</a:t>
            </a:r>
          </a:p>
        </p:txBody>
      </p:sp>
      <p:grpSp>
        <p:nvGrpSpPr>
          <p:cNvPr id="4" name="קבוצה 3">
            <a:extLst>
              <a:ext uri="{FF2B5EF4-FFF2-40B4-BE49-F238E27FC236}">
                <a16:creationId xmlns:a16="http://schemas.microsoft.com/office/drawing/2014/main" id="{5049E86C-2CBA-6811-C4D7-1D59B2DCF2A9}"/>
              </a:ext>
            </a:extLst>
          </p:cNvPr>
          <p:cNvGrpSpPr/>
          <p:nvPr/>
        </p:nvGrpSpPr>
        <p:grpSpPr>
          <a:xfrm>
            <a:off x="0" y="2656901"/>
            <a:ext cx="12192000" cy="4201099"/>
            <a:chOff x="0" y="2656901"/>
            <a:chExt cx="12192000" cy="4201099"/>
          </a:xfrm>
        </p:grpSpPr>
        <p:pic>
          <p:nvPicPr>
            <p:cNvPr id="8" name="תמונה 7">
              <a:extLst>
                <a:ext uri="{FF2B5EF4-FFF2-40B4-BE49-F238E27FC236}">
                  <a16:creationId xmlns:a16="http://schemas.microsoft.com/office/drawing/2014/main" id="{8EE02335-EC25-1AFE-1468-A080D7B58EEC}"/>
                </a:ext>
              </a:extLst>
            </p:cNvPr>
            <p:cNvPicPr>
              <a:picLocks noChangeAspect="1"/>
            </p:cNvPicPr>
            <p:nvPr/>
          </p:nvPicPr>
          <p:blipFill rotWithShape="1">
            <a:blip r:embed="rId2"/>
            <a:srcRect l="10000" t="27262" r="1666" b="25370"/>
            <a:stretch/>
          </p:blipFill>
          <p:spPr>
            <a:xfrm>
              <a:off x="0" y="3429000"/>
              <a:ext cx="12192000" cy="3429000"/>
            </a:xfrm>
            <a:prstGeom prst="rect">
              <a:avLst/>
            </a:prstGeom>
          </p:spPr>
        </p:pic>
        <p:pic>
          <p:nvPicPr>
            <p:cNvPr id="3" name="תמונה 2">
              <a:extLst>
                <a:ext uri="{FF2B5EF4-FFF2-40B4-BE49-F238E27FC236}">
                  <a16:creationId xmlns:a16="http://schemas.microsoft.com/office/drawing/2014/main" id="{5FB97925-56A0-BAB5-0F7F-AF9F1A1C031F}"/>
                </a:ext>
              </a:extLst>
            </p:cNvPr>
            <p:cNvPicPr>
              <a:picLocks noChangeAspect="1"/>
            </p:cNvPicPr>
            <p:nvPr/>
          </p:nvPicPr>
          <p:blipFill rotWithShape="1">
            <a:blip r:embed="rId2"/>
            <a:srcRect l="10000" r="4415" b="89334"/>
            <a:stretch/>
          </p:blipFill>
          <p:spPr>
            <a:xfrm>
              <a:off x="379377" y="2656901"/>
              <a:ext cx="11812623" cy="772099"/>
            </a:xfrm>
            <a:prstGeom prst="rect">
              <a:avLst/>
            </a:prstGeom>
          </p:spPr>
        </p:pic>
      </p:grpSp>
    </p:spTree>
    <p:extLst>
      <p:ext uri="{BB962C8B-B14F-4D97-AF65-F5344CB8AC3E}">
        <p14:creationId xmlns:p14="http://schemas.microsoft.com/office/powerpoint/2010/main" val="12712486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8" name="קבוצה 7">
            <a:extLst>
              <a:ext uri="{FF2B5EF4-FFF2-40B4-BE49-F238E27FC236}">
                <a16:creationId xmlns:a16="http://schemas.microsoft.com/office/drawing/2014/main" id="{D3724474-90DA-20AE-A4A4-6B90D01905D6}"/>
              </a:ext>
            </a:extLst>
          </p:cNvPr>
          <p:cNvGrpSpPr/>
          <p:nvPr/>
        </p:nvGrpSpPr>
        <p:grpSpPr>
          <a:xfrm>
            <a:off x="-1" y="2496238"/>
            <a:ext cx="12192002" cy="4361761"/>
            <a:chOff x="-1" y="2496238"/>
            <a:chExt cx="12192002" cy="4361761"/>
          </a:xfrm>
        </p:grpSpPr>
        <p:pic>
          <p:nvPicPr>
            <p:cNvPr id="6" name="תמונה 5">
              <a:extLst>
                <a:ext uri="{FF2B5EF4-FFF2-40B4-BE49-F238E27FC236}">
                  <a16:creationId xmlns:a16="http://schemas.microsoft.com/office/drawing/2014/main" id="{3B8BDBB3-5CF2-9CA5-40F5-6E36479FBE01}"/>
                </a:ext>
              </a:extLst>
            </p:cNvPr>
            <p:cNvPicPr>
              <a:picLocks noChangeAspect="1"/>
            </p:cNvPicPr>
            <p:nvPr/>
          </p:nvPicPr>
          <p:blipFill rotWithShape="1">
            <a:blip r:embed="rId2"/>
            <a:srcRect l="9950" t="26943" r="1980" b="23914"/>
            <a:stretch/>
          </p:blipFill>
          <p:spPr>
            <a:xfrm>
              <a:off x="-1" y="3289852"/>
              <a:ext cx="12191999" cy="3568147"/>
            </a:xfrm>
            <a:prstGeom prst="rect">
              <a:avLst/>
            </a:prstGeom>
          </p:spPr>
        </p:pic>
        <p:pic>
          <p:nvPicPr>
            <p:cNvPr id="7" name="תמונה 6">
              <a:extLst>
                <a:ext uri="{FF2B5EF4-FFF2-40B4-BE49-F238E27FC236}">
                  <a16:creationId xmlns:a16="http://schemas.microsoft.com/office/drawing/2014/main" id="{70803861-9192-C954-FFDA-B79B8DBE3892}"/>
                </a:ext>
              </a:extLst>
            </p:cNvPr>
            <p:cNvPicPr>
              <a:picLocks noChangeAspect="1"/>
            </p:cNvPicPr>
            <p:nvPr/>
          </p:nvPicPr>
          <p:blipFill rotWithShape="1">
            <a:blip r:embed="rId2"/>
            <a:srcRect l="9951" r="4492" b="89070"/>
            <a:stretch/>
          </p:blipFill>
          <p:spPr>
            <a:xfrm>
              <a:off x="347871" y="2496238"/>
              <a:ext cx="11844130" cy="793613"/>
            </a:xfrm>
            <a:prstGeom prst="rect">
              <a:avLst/>
            </a:prstGeom>
          </p:spPr>
        </p:pic>
      </p:grpSp>
      <p:sp>
        <p:nvSpPr>
          <p:cNvPr id="10" name="תיבת טקסט 9">
            <a:extLst>
              <a:ext uri="{FF2B5EF4-FFF2-40B4-BE49-F238E27FC236}">
                <a16:creationId xmlns:a16="http://schemas.microsoft.com/office/drawing/2014/main" id="{A86654B2-CACC-04F1-FA43-9EE660DE1FF4}"/>
              </a:ext>
            </a:extLst>
          </p:cNvPr>
          <p:cNvSpPr txBox="1"/>
          <p:nvPr/>
        </p:nvSpPr>
        <p:spPr>
          <a:xfrm>
            <a:off x="0" y="0"/>
            <a:ext cx="12192000" cy="1034322"/>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2 מראה דפוס שלא לגמרי ברור אם ניתן לסווגו כתואם לתא מיקום, אך נזכור שסווגנו אותו כתא כיוון ראש (בוודאות גדולה) במטלה הקודמת:</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אך כאן, לא נפרט יותר מידי, שכן מלכתחילה (עוד באנליזות 1 ו-2), לא הנחנו כי מדובר בתא מיקום/שריג, ולאור העובדה במטלה 2 (הקודמת), הסקנו בוודאות גדולה ביותר כי תא 2 מסתווג כתא כיוון ראש (ונדמה שהוא תואם לדפוסים של תא כיוון ראש, יותר מאשר הוא תואם לדפוסים שמראים תאי מיקום). </a:t>
            </a:r>
            <a:endParaRPr lang="he-IL" sz="1400" dirty="0"/>
          </a:p>
        </p:txBody>
      </p:sp>
    </p:spTree>
    <p:extLst>
      <p:ext uri="{BB962C8B-B14F-4D97-AF65-F5344CB8AC3E}">
        <p14:creationId xmlns:p14="http://schemas.microsoft.com/office/powerpoint/2010/main" val="380239561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3" name="קבוצה 2">
            <a:extLst>
              <a:ext uri="{FF2B5EF4-FFF2-40B4-BE49-F238E27FC236}">
                <a16:creationId xmlns:a16="http://schemas.microsoft.com/office/drawing/2014/main" id="{FBE57076-797A-5FFF-3355-6C082F4C7D4E}"/>
              </a:ext>
            </a:extLst>
          </p:cNvPr>
          <p:cNvGrpSpPr/>
          <p:nvPr/>
        </p:nvGrpSpPr>
        <p:grpSpPr>
          <a:xfrm>
            <a:off x="0" y="2507153"/>
            <a:ext cx="12188984" cy="4350846"/>
            <a:chOff x="0" y="2507153"/>
            <a:chExt cx="12188984" cy="4350846"/>
          </a:xfrm>
        </p:grpSpPr>
        <p:pic>
          <p:nvPicPr>
            <p:cNvPr id="6" name="תמונה 5">
              <a:extLst>
                <a:ext uri="{FF2B5EF4-FFF2-40B4-BE49-F238E27FC236}">
                  <a16:creationId xmlns:a16="http://schemas.microsoft.com/office/drawing/2014/main" id="{29BA1112-0F80-2A6D-C7E2-9C25337E4E59}"/>
                </a:ext>
              </a:extLst>
            </p:cNvPr>
            <p:cNvPicPr>
              <a:picLocks noChangeAspect="1"/>
            </p:cNvPicPr>
            <p:nvPr/>
          </p:nvPicPr>
          <p:blipFill rotWithShape="1">
            <a:blip r:embed="rId2"/>
            <a:srcRect l="9876" t="26903" r="2277" b="24202"/>
            <a:stretch/>
          </p:blipFill>
          <p:spPr>
            <a:xfrm>
              <a:off x="0" y="3299790"/>
              <a:ext cx="12188984" cy="3558209"/>
            </a:xfrm>
            <a:prstGeom prst="rect">
              <a:avLst/>
            </a:prstGeom>
          </p:spPr>
        </p:pic>
        <p:pic>
          <p:nvPicPr>
            <p:cNvPr id="2" name="תמונה 1">
              <a:extLst>
                <a:ext uri="{FF2B5EF4-FFF2-40B4-BE49-F238E27FC236}">
                  <a16:creationId xmlns:a16="http://schemas.microsoft.com/office/drawing/2014/main" id="{AFACFE35-D563-A41E-87B7-4F6897DC8D05}"/>
                </a:ext>
              </a:extLst>
            </p:cNvPr>
            <p:cNvPicPr>
              <a:picLocks noChangeAspect="1"/>
            </p:cNvPicPr>
            <p:nvPr/>
          </p:nvPicPr>
          <p:blipFill rotWithShape="1">
            <a:blip r:embed="rId2"/>
            <a:srcRect l="9876" r="4402" b="89033"/>
            <a:stretch/>
          </p:blipFill>
          <p:spPr>
            <a:xfrm>
              <a:off x="294846" y="2507153"/>
              <a:ext cx="11894138" cy="798122"/>
            </a:xfrm>
            <a:prstGeom prst="rect">
              <a:avLst/>
            </a:prstGeom>
          </p:spPr>
        </p:pic>
      </p:grpSp>
      <p:sp>
        <p:nvSpPr>
          <p:cNvPr id="8" name="תיבת טקסט 7">
            <a:extLst>
              <a:ext uri="{FF2B5EF4-FFF2-40B4-BE49-F238E27FC236}">
                <a16:creationId xmlns:a16="http://schemas.microsoft.com/office/drawing/2014/main" id="{D0C0A6E5-5405-2FFF-FB5A-FC83833E02F0}"/>
              </a:ext>
            </a:extLst>
          </p:cNvPr>
          <p:cNvSpPr txBox="1"/>
          <p:nvPr/>
        </p:nvSpPr>
        <p:spPr>
          <a:xfrm>
            <a:off x="1" y="0"/>
            <a:ext cx="12191999" cy="1681229"/>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3 מראה דפוס התואם לדפוס של תא שריג (גריד):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כאמור, מהנתונים המקוריים של קצבי ירי פר מיקומי החולדה, ה-</a:t>
            </a:r>
            <a:r>
              <a:rPr lang="en-US" sz="1400" dirty="0">
                <a:solidFill>
                  <a:schemeClr val="tx1">
                    <a:lumMod val="75000"/>
                    <a:lumOff val="25000"/>
                  </a:schemeClr>
                </a:solidFill>
                <a:latin typeface="+mj-lt"/>
                <a:cs typeface="Guttman Aharoni" panose="02010401010101010101" pitchFamily="2" charset="-79"/>
              </a:rPr>
              <a:t>Heatmap</a:t>
            </a: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 נתנה לנו תמונה האופיינית לתא שריג.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עתה, נרצה לשים לב האם ייתכן שהדפוס שראינו הוא מקרי ו/או תלוי באיזשהו אופן במיקומים בהם החולדה שהתה/לא שהתה כלל.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אין כאן סימנים ברורים כלשהם לכך שמדובר בדפוס מקרי: התמונות שמפות החום השונות מייצרות אינן מזכירות זו את זו (עדות לכך שהדפוס אינו מקרי).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אם כך, נקבע כי מדובר בתא שריג (גריד) לפי הדפוס שאנו רואים בנתונים המקוריים, ולפי השוואות רנדומליות שאיששו את השערתנו.</a:t>
            </a:r>
          </a:p>
        </p:txBody>
      </p:sp>
    </p:spTree>
    <p:extLst>
      <p:ext uri="{BB962C8B-B14F-4D97-AF65-F5344CB8AC3E}">
        <p14:creationId xmlns:p14="http://schemas.microsoft.com/office/powerpoint/2010/main" val="273531758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3" name="קבוצה 2">
            <a:extLst>
              <a:ext uri="{FF2B5EF4-FFF2-40B4-BE49-F238E27FC236}">
                <a16:creationId xmlns:a16="http://schemas.microsoft.com/office/drawing/2014/main" id="{39698944-2006-3965-E278-2D7CF2FE3750}"/>
              </a:ext>
            </a:extLst>
          </p:cNvPr>
          <p:cNvGrpSpPr/>
          <p:nvPr/>
        </p:nvGrpSpPr>
        <p:grpSpPr>
          <a:xfrm>
            <a:off x="-1" y="2573222"/>
            <a:ext cx="12191999" cy="4284779"/>
            <a:chOff x="-1" y="2573222"/>
            <a:chExt cx="12191999" cy="4284779"/>
          </a:xfrm>
        </p:grpSpPr>
        <p:pic>
          <p:nvPicPr>
            <p:cNvPr id="6" name="תמונה 5">
              <a:extLst>
                <a:ext uri="{FF2B5EF4-FFF2-40B4-BE49-F238E27FC236}">
                  <a16:creationId xmlns:a16="http://schemas.microsoft.com/office/drawing/2014/main" id="{97E84AB5-136D-C4BC-6FB8-58D8B3BD96B1}"/>
                </a:ext>
              </a:extLst>
            </p:cNvPr>
            <p:cNvPicPr>
              <a:picLocks noChangeAspect="1"/>
            </p:cNvPicPr>
            <p:nvPr/>
          </p:nvPicPr>
          <p:blipFill rotWithShape="1">
            <a:blip r:embed="rId2"/>
            <a:srcRect l="9774" t="26750" r="2045" b="24181"/>
            <a:stretch/>
          </p:blipFill>
          <p:spPr>
            <a:xfrm>
              <a:off x="-1" y="3299791"/>
              <a:ext cx="12191999" cy="3558210"/>
            </a:xfrm>
            <a:prstGeom prst="rect">
              <a:avLst/>
            </a:prstGeom>
          </p:spPr>
        </p:pic>
        <p:pic>
          <p:nvPicPr>
            <p:cNvPr id="2" name="תמונה 1">
              <a:extLst>
                <a:ext uri="{FF2B5EF4-FFF2-40B4-BE49-F238E27FC236}">
                  <a16:creationId xmlns:a16="http://schemas.microsoft.com/office/drawing/2014/main" id="{EB7A764E-9A26-4484-18E3-9E3152A9AECC}"/>
                </a:ext>
              </a:extLst>
            </p:cNvPr>
            <p:cNvPicPr>
              <a:picLocks noChangeAspect="1"/>
            </p:cNvPicPr>
            <p:nvPr/>
          </p:nvPicPr>
          <p:blipFill rotWithShape="1">
            <a:blip r:embed="rId2"/>
            <a:srcRect l="9773" r="4086" b="90048"/>
            <a:stretch/>
          </p:blipFill>
          <p:spPr>
            <a:xfrm>
              <a:off x="282103" y="2573222"/>
              <a:ext cx="11909895" cy="721705"/>
            </a:xfrm>
            <a:prstGeom prst="rect">
              <a:avLst/>
            </a:prstGeom>
          </p:spPr>
        </p:pic>
      </p:grpSp>
      <p:sp>
        <p:nvSpPr>
          <p:cNvPr id="7" name="תיבת טקסט 6">
            <a:extLst>
              <a:ext uri="{FF2B5EF4-FFF2-40B4-BE49-F238E27FC236}">
                <a16:creationId xmlns:a16="http://schemas.microsoft.com/office/drawing/2014/main" id="{66F29570-58BA-504A-B20C-2E0CA7481FE5}"/>
              </a:ext>
            </a:extLst>
          </p:cNvPr>
          <p:cNvSpPr txBox="1"/>
          <p:nvPr/>
        </p:nvSpPr>
        <p:spPr>
          <a:xfrm>
            <a:off x="0" y="-1"/>
            <a:ext cx="12192000" cy="2327560"/>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4 מראה דפוס התואם לדפוס של תא שריג (גריד):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כאמור, מהנתונים המקוריים של קצבי ירי פר מיקומי החולדה, ה-</a:t>
            </a:r>
            <a:r>
              <a:rPr lang="en-US" sz="1400" dirty="0">
                <a:solidFill>
                  <a:schemeClr val="tx1">
                    <a:lumMod val="75000"/>
                    <a:lumOff val="25000"/>
                  </a:schemeClr>
                </a:solidFill>
                <a:latin typeface="+mj-lt"/>
                <a:cs typeface="Guttman Aharoni" panose="02010401010101010101" pitchFamily="2" charset="-79"/>
              </a:rPr>
              <a:t>Heatmap</a:t>
            </a: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 נתנה לנו תמונה האופיינית לתא שריג. </a:t>
            </a:r>
            <a:br>
              <a:rPr lang="en-US" sz="14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עתה, נרצה לשים לב האם ייתכן שהדפוס שראינו הוא מקרי ו/או תלוי באיזשהו אופן במיקומים בהם החולדה שהתה/לא שהתה כלל. </a:t>
            </a:r>
            <a:br>
              <a:rPr lang="en-US" sz="14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גם כאן, אין סימנים ברורים כלשהם המעידים על כך שמדובר בדפוס מקרי: התמונות שמפות החום השונות מייצרות אינן מזכירות זו את זו (עדות לכך שהדפוס איננו מקרי).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אם כך, נקבע כי מדובר בתא שריג (גריד) לפי הדפוס שאנו רואים בנתונים המקוריים, ולפי ההשוואות הרנדומליות שאיששו את השערתנו (למרות שהחולדה לא התהלכה ממש בכל הזירה; ראו אזור ימני עליון באנליזה 1, והתייחסות לכך באנליזות 1 ו-2).</a:t>
            </a:r>
          </a:p>
        </p:txBody>
      </p:sp>
    </p:spTree>
    <p:extLst>
      <p:ext uri="{BB962C8B-B14F-4D97-AF65-F5344CB8AC3E}">
        <p14:creationId xmlns:p14="http://schemas.microsoft.com/office/powerpoint/2010/main" val="33713682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3" name="קבוצה 2">
            <a:extLst>
              <a:ext uri="{FF2B5EF4-FFF2-40B4-BE49-F238E27FC236}">
                <a16:creationId xmlns:a16="http://schemas.microsoft.com/office/drawing/2014/main" id="{F9F28EC1-AFB5-2F27-0824-490858FA656F}"/>
              </a:ext>
            </a:extLst>
          </p:cNvPr>
          <p:cNvGrpSpPr/>
          <p:nvPr/>
        </p:nvGrpSpPr>
        <p:grpSpPr>
          <a:xfrm>
            <a:off x="-1" y="2568333"/>
            <a:ext cx="12191999" cy="4281354"/>
            <a:chOff x="-1" y="2568333"/>
            <a:chExt cx="12191999" cy="4281354"/>
          </a:xfrm>
        </p:grpSpPr>
        <p:pic>
          <p:nvPicPr>
            <p:cNvPr id="8" name="תמונה 7">
              <a:extLst>
                <a:ext uri="{FF2B5EF4-FFF2-40B4-BE49-F238E27FC236}">
                  <a16:creationId xmlns:a16="http://schemas.microsoft.com/office/drawing/2014/main" id="{C4625958-669F-62C4-8A33-004E177EA57D}"/>
                </a:ext>
              </a:extLst>
            </p:cNvPr>
            <p:cNvPicPr>
              <a:picLocks noChangeAspect="1"/>
            </p:cNvPicPr>
            <p:nvPr/>
          </p:nvPicPr>
          <p:blipFill rotWithShape="1">
            <a:blip r:embed="rId3"/>
            <a:srcRect l="9925" t="27211" r="2046" b="24759"/>
            <a:stretch/>
          </p:blipFill>
          <p:spPr>
            <a:xfrm>
              <a:off x="-1" y="3360797"/>
              <a:ext cx="12191999" cy="3488890"/>
            </a:xfrm>
            <a:prstGeom prst="rect">
              <a:avLst/>
            </a:prstGeom>
          </p:spPr>
        </p:pic>
        <p:pic>
          <p:nvPicPr>
            <p:cNvPr id="2" name="תמונה 1">
              <a:extLst>
                <a:ext uri="{FF2B5EF4-FFF2-40B4-BE49-F238E27FC236}">
                  <a16:creationId xmlns:a16="http://schemas.microsoft.com/office/drawing/2014/main" id="{E8A008F6-EC9E-AB16-AC5F-9FAD659A3047}"/>
                </a:ext>
              </a:extLst>
            </p:cNvPr>
            <p:cNvPicPr>
              <a:picLocks noChangeAspect="1"/>
            </p:cNvPicPr>
            <p:nvPr/>
          </p:nvPicPr>
          <p:blipFill rotWithShape="1">
            <a:blip r:embed="rId3"/>
            <a:srcRect l="9925" r="4083" b="89091"/>
            <a:stretch/>
          </p:blipFill>
          <p:spPr>
            <a:xfrm>
              <a:off x="282099" y="2568333"/>
              <a:ext cx="11909899" cy="792464"/>
            </a:xfrm>
            <a:prstGeom prst="rect">
              <a:avLst/>
            </a:prstGeom>
          </p:spPr>
        </p:pic>
      </p:grpSp>
      <p:sp>
        <p:nvSpPr>
          <p:cNvPr id="6" name="תיבת טקסט 5">
            <a:extLst>
              <a:ext uri="{FF2B5EF4-FFF2-40B4-BE49-F238E27FC236}">
                <a16:creationId xmlns:a16="http://schemas.microsoft.com/office/drawing/2014/main" id="{D9B49E87-7B66-C5A7-1034-599360E6FA9D}"/>
              </a:ext>
            </a:extLst>
          </p:cNvPr>
          <p:cNvSpPr txBox="1"/>
          <p:nvPr/>
        </p:nvSpPr>
        <p:spPr>
          <a:xfrm>
            <a:off x="-2" y="0"/>
            <a:ext cx="12192002" cy="2650726"/>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5 מראה דפוס התואם לדפוס של תא שריג (גריד):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כאמור, מהנתונים המקוריים של קצבי ירי פר מיקומי החולדה, נדמה שה-</a:t>
            </a:r>
            <a:r>
              <a:rPr lang="en-US" sz="1400" dirty="0">
                <a:solidFill>
                  <a:schemeClr val="tx1">
                    <a:lumMod val="75000"/>
                    <a:lumOff val="25000"/>
                  </a:schemeClr>
                </a:solidFill>
                <a:latin typeface="+mj-lt"/>
                <a:cs typeface="Guttman Aharoni" panose="02010401010101010101" pitchFamily="2" charset="-79"/>
              </a:rPr>
              <a:t>Heatmap</a:t>
            </a: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 נותנת לנו תמונה האופיינית לתא שריג. אך, בתא זה, חשוב מאוד שנשים לב האם ייתכן שהדפוסים שראינו הם מקריים ו/או תלויים באיזשהו אופן במיקומים בהם החולדה שהתה/לא שהתה כלל. ניתן אמנם לראות שאזורים "קרים" (חשוכים יותר), בהם קצב הירי הוא אפסי, אכן נמצאים פחות/יותר באותם המיקומים כשמדובר במפת החום המקורית לעומת השתיים שנבנו על בסיס נתונים רנדומליים, מה שעשוי לגרום לנו מעט להסתייג באשר לתא זה, אך זה מה שרואים רק אם ממש מחפשים מה דומה בין הדפוסים.. בסך הכל, נדמה שהדפוס איננו מקרי (בהתרשמות כללית, הדפוס במפת החום שנבנתה על בסיס הנתונים המקוריים לא דומה לאלו שצצו על בסיס הנתונים הרנדומליים). כלומר, קשה לזהות דמיון בין הדפוסים, אך כנראה שהעובדה שמראש באנו עם ידע לגבי זה שהחולדה לא שהתה במיקומים מסוימים כלל גרמה לנו לראות זאת כאן. לכן כעת, בעיקר לאור כך שבמפת החום המקורית החלקים ה"חמים" מראים קצב ירי מוגבר מאוד ביחס לשאר, נקבע כי מדובר בתא שריג, למרות ההסתייגויות.</a:t>
            </a:r>
          </a:p>
        </p:txBody>
      </p:sp>
    </p:spTree>
    <p:extLst>
      <p:ext uri="{BB962C8B-B14F-4D97-AF65-F5344CB8AC3E}">
        <p14:creationId xmlns:p14="http://schemas.microsoft.com/office/powerpoint/2010/main" val="92689459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 name="תיבת טקסט 1">
            <a:extLst>
              <a:ext uri="{FF2B5EF4-FFF2-40B4-BE49-F238E27FC236}">
                <a16:creationId xmlns:a16="http://schemas.microsoft.com/office/drawing/2014/main" id="{CEE7FA5C-4104-5784-53F4-34AA43593736}"/>
              </a:ext>
            </a:extLst>
          </p:cNvPr>
          <p:cNvSpPr txBox="1"/>
          <p:nvPr/>
        </p:nvSpPr>
        <p:spPr>
          <a:xfrm>
            <a:off x="0" y="0"/>
            <a:ext cx="12192000" cy="711157"/>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6 לא מראה דפוס ברור התואם לאחד מסוגי התאים שהוצגו:</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אך כאן, לא נפרט, שכן מלכתחילה (עוד באנליזות 1 ו-2), לא הנחנו כי מדובר בתא מיקום/שריג (ואפילו לא בתא כיוון ראש, כפי שראינו במטלה 2 הקודמת).</a:t>
            </a:r>
            <a:endParaRPr lang="he-IL" sz="1400" dirty="0"/>
          </a:p>
        </p:txBody>
      </p:sp>
      <p:grpSp>
        <p:nvGrpSpPr>
          <p:cNvPr id="4" name="קבוצה 3">
            <a:extLst>
              <a:ext uri="{FF2B5EF4-FFF2-40B4-BE49-F238E27FC236}">
                <a16:creationId xmlns:a16="http://schemas.microsoft.com/office/drawing/2014/main" id="{6E3A1D53-EBCD-5218-3997-63CE3DFB02E6}"/>
              </a:ext>
            </a:extLst>
          </p:cNvPr>
          <p:cNvGrpSpPr/>
          <p:nvPr/>
        </p:nvGrpSpPr>
        <p:grpSpPr>
          <a:xfrm>
            <a:off x="0" y="2552140"/>
            <a:ext cx="12192000" cy="4315588"/>
            <a:chOff x="0" y="2552140"/>
            <a:chExt cx="12192000" cy="4315588"/>
          </a:xfrm>
        </p:grpSpPr>
        <p:pic>
          <p:nvPicPr>
            <p:cNvPr id="6" name="תמונה 5">
              <a:extLst>
                <a:ext uri="{FF2B5EF4-FFF2-40B4-BE49-F238E27FC236}">
                  <a16:creationId xmlns:a16="http://schemas.microsoft.com/office/drawing/2014/main" id="{46F2158C-ED6F-21E6-7879-1E0B626A4B6D}"/>
                </a:ext>
              </a:extLst>
            </p:cNvPr>
            <p:cNvPicPr>
              <a:picLocks noChangeAspect="1"/>
            </p:cNvPicPr>
            <p:nvPr/>
          </p:nvPicPr>
          <p:blipFill rotWithShape="1">
            <a:blip r:embed="rId2"/>
            <a:srcRect l="10086" t="26916" r="2031" b="24932"/>
            <a:stretch/>
          </p:blipFill>
          <p:spPr>
            <a:xfrm>
              <a:off x="0" y="3364090"/>
              <a:ext cx="12192000" cy="3503638"/>
            </a:xfrm>
            <a:prstGeom prst="rect">
              <a:avLst/>
            </a:prstGeom>
          </p:spPr>
        </p:pic>
        <p:pic>
          <p:nvPicPr>
            <p:cNvPr id="3" name="תמונה 2">
              <a:extLst>
                <a:ext uri="{FF2B5EF4-FFF2-40B4-BE49-F238E27FC236}">
                  <a16:creationId xmlns:a16="http://schemas.microsoft.com/office/drawing/2014/main" id="{2E08264B-9492-4BE1-E897-B0D28CCBCD05}"/>
                </a:ext>
              </a:extLst>
            </p:cNvPr>
            <p:cNvPicPr>
              <a:picLocks noChangeAspect="1"/>
            </p:cNvPicPr>
            <p:nvPr/>
          </p:nvPicPr>
          <p:blipFill rotWithShape="1">
            <a:blip r:embed="rId2"/>
            <a:srcRect l="10087" r="3784" b="89010"/>
            <a:stretch/>
          </p:blipFill>
          <p:spPr>
            <a:xfrm>
              <a:off x="243192" y="2552140"/>
              <a:ext cx="11948808" cy="799578"/>
            </a:xfrm>
            <a:prstGeom prst="rect">
              <a:avLst/>
            </a:prstGeom>
          </p:spPr>
        </p:pic>
      </p:grpSp>
    </p:spTree>
    <p:extLst>
      <p:ext uri="{BB962C8B-B14F-4D97-AF65-F5344CB8AC3E}">
        <p14:creationId xmlns:p14="http://schemas.microsoft.com/office/powerpoint/2010/main" val="235728475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ווידוא שהתבניות אינן אקראיות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גם לאחר האנליזה הנוספת שנועדה לוודא שהדפוסים בהם חזינו אינם מקריים, ניתן לראות שנוירונים מספר 3 ו-4 הראו דפוסים ברורים של תאי שריג, שאינם מקריים. </a:t>
            </a:r>
          </a:p>
          <a:p>
            <a:pPr algn="r" rtl="1">
              <a:lnSpc>
                <a:spcPct val="150000"/>
              </a:lnSpc>
            </a:pPr>
            <a:r>
              <a:rPr lang="he-IL" dirty="0">
                <a:latin typeface="Guttman Aharoni" panose="02010401010101010101" pitchFamily="2" charset="-79"/>
                <a:cs typeface="Guttman Aharoni" panose="02010401010101010101" pitchFamily="2" charset="-79"/>
              </a:rPr>
              <a:t>נוסף על כך, היות שהיה קשה להכריע לגבי האופי של נוירונים 1 ו-5, נתקבלה החלטה להעמיד גם אותם למבחן הנוכחי, ולבדוק האם ייתכן שהדפוסים שנדמים לאלו של תאי שריג, הם בכלל מקריים, מה שעשוי לסייע בפסילת האופציה שאלו הם תאי שריג.</a:t>
            </a:r>
          </a:p>
        </p:txBody>
      </p:sp>
    </p:spTree>
    <p:extLst>
      <p:ext uri="{BB962C8B-B14F-4D97-AF65-F5344CB8AC3E}">
        <p14:creationId xmlns:p14="http://schemas.microsoft.com/office/powerpoint/2010/main" val="411732212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ווידוא שהתבניות אינן אקראיות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עבור שני הנוירונים הללו (1 ו-5), האנליזה הנוספת דווקא חיזקה את האפשרות שייתכן וכן מדובר בתאי שריג (לאור כך שנוכחנו שלא מדובר בדפוס מקרי בתוצאות המקוריות, בין היתר לאור קצבי ירי מוגברים מאוד באזורים בהם החולדה שהתה שבהם ראו קצבי ירי מוגברים, ביחס לאזורים בהם שהתה אך שלא היה שם קצב ירי גבוה, בעוד שבמפות הרנדומליות, לא ראינו דפוס שכזה).</a:t>
            </a:r>
          </a:p>
          <a:p>
            <a:pPr algn="r" rtl="1">
              <a:lnSpc>
                <a:spcPct val="150000"/>
              </a:lnSpc>
            </a:pPr>
            <a:r>
              <a:rPr lang="he-IL" dirty="0">
                <a:latin typeface="Guttman Aharoni" panose="02010401010101010101" pitchFamily="2" charset="-79"/>
                <a:cs typeface="Guttman Aharoni" panose="02010401010101010101" pitchFamily="2" charset="-79"/>
              </a:rPr>
              <a:t>לכן, למרות ההסתייגויות (לגבי זה שאולי מדובר בתאי מיקום/תאים שלא ניתן לסווג), קבענו שנוירונים 1 ו-5 הם אכן תאי שריג.</a:t>
            </a:r>
          </a:p>
        </p:txBody>
      </p:sp>
    </p:spTree>
    <p:extLst>
      <p:ext uri="{BB962C8B-B14F-4D97-AF65-F5344CB8AC3E}">
        <p14:creationId xmlns:p14="http://schemas.microsoft.com/office/powerpoint/2010/main" val="17281351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ווידוא שהתבניות אינן אקראיות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יש לציין כי למרות שבאנליזה 1 ו-2 התקשנו גם להכריע לגבי נוירון מספר 2, הוחלט שלא לדון בו באנליזה זו, שכן הטווח בו קצב הירי שלו היה מוגבר היה רחב מידי (כזה שפחות תואם לתא מיקום, ושונה מתא שריג), לא הדרגתי, ונצפה ירי שאינו אפסי גם עבור מיקומים אחרים. נוסף על כך, הוא כבר סווג כתא כיוון ראש במטלה הקודמת. </a:t>
            </a:r>
          </a:p>
          <a:p>
            <a:pPr algn="r" rtl="1">
              <a:lnSpc>
                <a:spcPct val="150000"/>
              </a:lnSpc>
            </a:pPr>
            <a:r>
              <a:rPr lang="he-IL" dirty="0">
                <a:latin typeface="Guttman Aharoni" panose="02010401010101010101" pitchFamily="2" charset="-79"/>
                <a:cs typeface="Guttman Aharoni" panose="02010401010101010101" pitchFamily="2" charset="-79"/>
              </a:rPr>
              <a:t>ולבסוף, לגבי נוירון 6, שם עוד באנליזות 1 ו-2 לא הייתה יותר מידי התלבטות, ההשוואה </a:t>
            </a:r>
            <a:r>
              <a:rPr lang="he-IL" dirty="0" err="1">
                <a:latin typeface="Guttman Aharoni" panose="02010401010101010101" pitchFamily="2" charset="-79"/>
                <a:cs typeface="Guttman Aharoni" panose="02010401010101010101" pitchFamily="2" charset="-79"/>
              </a:rPr>
              <a:t>לרנדומיזציות</a:t>
            </a:r>
            <a:r>
              <a:rPr lang="he-IL" dirty="0">
                <a:latin typeface="Guttman Aharoni" panose="02010401010101010101" pitchFamily="2" charset="-79"/>
                <a:cs typeface="Guttman Aharoni" panose="02010401010101010101" pitchFamily="2" charset="-79"/>
              </a:rPr>
              <a:t> איששה אף יותר כי לא מודבר בתא מיקום/גריד.</a:t>
            </a: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610535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גריד (שריג)</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הכיסוי המלא של כל תא שריג שכזה, משתנה בין תאי השריג (לכל תא שריג יש מבנה משושה קצת שונה). </a:t>
            </a:r>
          </a:p>
          <a:p>
            <a:pPr algn="r" rtl="1">
              <a:lnSpc>
                <a:spcPct val="150000"/>
              </a:lnSpc>
            </a:pPr>
            <a:r>
              <a:rPr lang="he-IL" dirty="0">
                <a:latin typeface="+mj-lt"/>
                <a:cs typeface="Guttman Aharoni" panose="02010401010101010101" pitchFamily="2" charset="-79"/>
              </a:rPr>
              <a:t>הם למעשה מייצגים מיקום, אך בצורה קצת שונה – הם פעילים במיקום אחד, ולאחר איזשהו מחזור (במבנה של שריג משושה, בעל זוויות של 60 מעלות בין ה-</a:t>
            </a:r>
            <a:r>
              <a:rPr lang="en-US" dirty="0">
                <a:latin typeface="+mj-lt"/>
                <a:cs typeface="Guttman Aharoni" panose="02010401010101010101" pitchFamily="2" charset="-79"/>
              </a:rPr>
              <a:t>Place fields </a:t>
            </a:r>
            <a:r>
              <a:rPr lang="he-IL" dirty="0">
                <a:latin typeface="+mj-lt"/>
                <a:cs typeface="Guttman Aharoni" panose="02010401010101010101" pitchFamily="2" charset="-79"/>
              </a:rPr>
              <a:t> השונים שלו, כצפוי בשריג הקסגונלי, אותו גם נצפה לראות במידה ותא ממאגר התאים הוא תא שריג), פעילים שוב פעם.</a:t>
            </a:r>
          </a:p>
          <a:p>
            <a:pPr algn="r" rtl="1">
              <a:lnSpc>
                <a:spcPct val="150000"/>
              </a:lnSpc>
            </a:pPr>
            <a:r>
              <a:rPr lang="he-IL" dirty="0">
                <a:latin typeface="+mj-lt"/>
                <a:cs typeface="Guttman Aharoni" panose="02010401010101010101" pitchFamily="2" charset="-79"/>
              </a:rPr>
              <a:t>כך, יש ייצוג של מיקום גלובלי שמתפרש על פני כל החדר, ואוסף של תאים כאלה גם מייצג את מיקום החיה בצורה מדויקת (בדומה לתאי מיקום).</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6705231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5AB8F98-27E9-490A-9FFC-6FB07CEAB2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4762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CBB673AF-CE4B-46CB-AF61-47A2F6B51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92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BB244C92-C225-4ED6-9477-FE38CFE2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D3B79606-5986-49BA-9D40-A0FD94094D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7618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D534AD34-A74F-4FCD-8E77-6A38F9263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6083" y="0"/>
            <a:ext cx="9841377" cy="6858000"/>
          </a:xfrm>
          <a:custGeom>
            <a:avLst/>
            <a:gdLst>
              <a:gd name="connsiteX0" fmla="*/ 1623023 w 9841377"/>
              <a:gd name="connsiteY0" fmla="*/ 0 h 6858000"/>
              <a:gd name="connsiteX1" fmla="*/ 4289416 w 9841377"/>
              <a:gd name="connsiteY1" fmla="*/ 0 h 6858000"/>
              <a:gd name="connsiteX2" fmla="*/ 4359035 w 9841377"/>
              <a:gd name="connsiteY2" fmla="*/ 0 h 6858000"/>
              <a:gd name="connsiteX3" fmla="*/ 5482342 w 9841377"/>
              <a:gd name="connsiteY3" fmla="*/ 0 h 6858000"/>
              <a:gd name="connsiteX4" fmla="*/ 5551962 w 9841377"/>
              <a:gd name="connsiteY4" fmla="*/ 0 h 6858000"/>
              <a:gd name="connsiteX5" fmla="*/ 8218354 w 9841377"/>
              <a:gd name="connsiteY5" fmla="*/ 0 h 6858000"/>
              <a:gd name="connsiteX6" fmla="*/ 8240478 w 9841377"/>
              <a:gd name="connsiteY6" fmla="*/ 14997 h 6858000"/>
              <a:gd name="connsiteX7" fmla="*/ 9841377 w 9841377"/>
              <a:gd name="connsiteY7" fmla="*/ 3621656 h 6858000"/>
              <a:gd name="connsiteX8" fmla="*/ 7967027 w 9841377"/>
              <a:gd name="connsiteY8" fmla="*/ 6374814 h 6858000"/>
              <a:gd name="connsiteX9" fmla="*/ 7450379 w 9841377"/>
              <a:gd name="connsiteY9" fmla="*/ 6780599 h 6858000"/>
              <a:gd name="connsiteX10" fmla="*/ 7338623 w 9841377"/>
              <a:gd name="connsiteY10" fmla="*/ 6858000 h 6858000"/>
              <a:gd name="connsiteX11" fmla="*/ 5551962 w 9841377"/>
              <a:gd name="connsiteY11" fmla="*/ 6858000 h 6858000"/>
              <a:gd name="connsiteX12" fmla="*/ 5482342 w 9841377"/>
              <a:gd name="connsiteY12" fmla="*/ 6858000 h 6858000"/>
              <a:gd name="connsiteX13" fmla="*/ 4359035 w 9841377"/>
              <a:gd name="connsiteY13" fmla="*/ 6858000 h 6858000"/>
              <a:gd name="connsiteX14" fmla="*/ 4289416 w 9841377"/>
              <a:gd name="connsiteY14" fmla="*/ 6858000 h 6858000"/>
              <a:gd name="connsiteX15" fmla="*/ 2502754 w 9841377"/>
              <a:gd name="connsiteY15" fmla="*/ 6858000 h 6858000"/>
              <a:gd name="connsiteX16" fmla="*/ 2390998 w 9841377"/>
              <a:gd name="connsiteY16" fmla="*/ 6780599 h 6858000"/>
              <a:gd name="connsiteX17" fmla="*/ 1874350 w 9841377"/>
              <a:gd name="connsiteY17" fmla="*/ 6374814 h 6858000"/>
              <a:gd name="connsiteX18" fmla="*/ 0 w 9841377"/>
              <a:gd name="connsiteY18" fmla="*/ 3621656 h 6858000"/>
              <a:gd name="connsiteX19" fmla="*/ 1600899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1623023" y="0"/>
                </a:moveTo>
                <a:lnTo>
                  <a:pt x="4289416" y="0"/>
                </a:lnTo>
                <a:lnTo>
                  <a:pt x="4359035" y="0"/>
                </a:lnTo>
                <a:lnTo>
                  <a:pt x="5482342" y="0"/>
                </a:lnTo>
                <a:lnTo>
                  <a:pt x="5551962" y="0"/>
                </a:lnTo>
                <a:lnTo>
                  <a:pt x="8218354" y="0"/>
                </a:lnTo>
                <a:lnTo>
                  <a:pt x="8240478" y="14997"/>
                </a:lnTo>
                <a:cubicBezTo>
                  <a:pt x="9267641" y="754641"/>
                  <a:pt x="9841377" y="2093192"/>
                  <a:pt x="9841377" y="3621656"/>
                </a:cubicBezTo>
                <a:cubicBezTo>
                  <a:pt x="9841377" y="4969131"/>
                  <a:pt x="8912652" y="5602839"/>
                  <a:pt x="7967027" y="6374814"/>
                </a:cubicBezTo>
                <a:cubicBezTo>
                  <a:pt x="7794824" y="6515397"/>
                  <a:pt x="7624197" y="6653108"/>
                  <a:pt x="7450379" y="6780599"/>
                </a:cubicBezTo>
                <a:lnTo>
                  <a:pt x="7338623" y="6858000"/>
                </a:lnTo>
                <a:lnTo>
                  <a:pt x="5551962" y="6858000"/>
                </a:lnTo>
                <a:lnTo>
                  <a:pt x="5482342" y="6858000"/>
                </a:lnTo>
                <a:lnTo>
                  <a:pt x="4359035" y="6858000"/>
                </a:lnTo>
                <a:lnTo>
                  <a:pt x="428941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מציין מיקום תוכן 2">
            <a:extLst>
              <a:ext uri="{FF2B5EF4-FFF2-40B4-BE49-F238E27FC236}">
                <a16:creationId xmlns:a16="http://schemas.microsoft.com/office/drawing/2014/main" id="{FAA31028-E2FF-DAA6-059D-4CEC31A03303}"/>
              </a:ext>
            </a:extLst>
          </p:cNvPr>
          <p:cNvSpPr>
            <a:spLocks noGrp="1"/>
          </p:cNvSpPr>
          <p:nvPr>
            <p:ph idx="1"/>
          </p:nvPr>
        </p:nvSpPr>
        <p:spPr>
          <a:xfrm>
            <a:off x="2294821" y="757679"/>
            <a:ext cx="7183902" cy="3651504"/>
          </a:xfrm>
        </p:spPr>
        <p:txBody>
          <a:bodyPr/>
          <a:lstStyle/>
          <a:p>
            <a:pPr algn="ctr" rtl="1">
              <a:lnSpc>
                <a:spcPct val="150000"/>
              </a:lnSpc>
            </a:pPr>
            <a:r>
              <a:rPr lang="he-IL" sz="1800" b="1" dirty="0">
                <a:latin typeface="Guttman Aharoni" panose="02010401010101010101" pitchFamily="2" charset="-79"/>
                <a:cs typeface="Guttman Aharoni" panose="02010401010101010101" pitchFamily="2" charset="-79"/>
              </a:rPr>
              <a:t>סיכום מטלה: </a:t>
            </a:r>
          </a:p>
          <a:p>
            <a:pPr algn="ctr" rtl="1">
              <a:lnSpc>
                <a:spcPct val="150000"/>
              </a:lnSpc>
            </a:pPr>
            <a:r>
              <a:rPr lang="he-IL" sz="1800" dirty="0">
                <a:latin typeface="Guttman Aharoni" panose="02010401010101010101" pitchFamily="2" charset="-79"/>
                <a:cs typeface="Guttman Aharoni" panose="02010401010101010101" pitchFamily="2" charset="-79"/>
              </a:rPr>
              <a:t>מבין כל התאים, במטלה הקודמת רק תא אחד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סווג ברמת וודאות גבוהה כתא כיוון ראש: נוירון מספר 2.</a:t>
            </a:r>
          </a:p>
          <a:p>
            <a:pPr algn="ctr" rtl="1">
              <a:lnSpc>
                <a:spcPct val="150000"/>
              </a:lnSpc>
            </a:pPr>
            <a:r>
              <a:rPr lang="he-IL" sz="1800" dirty="0">
                <a:latin typeface="Guttman Aharoni" panose="02010401010101010101" pitchFamily="2" charset="-79"/>
                <a:cs typeface="Guttman Aharoni" panose="02010401010101010101" pitchFamily="2" charset="-79"/>
              </a:rPr>
              <a:t>נוסף על כך, במטלה הנוכחית, אף תא לא </a:t>
            </a:r>
            <a:r>
              <a:rPr lang="he-IL" sz="1800" dirty="0" err="1">
                <a:latin typeface="Guttman Aharoni" panose="02010401010101010101" pitchFamily="2" charset="-79"/>
                <a:cs typeface="Guttman Aharoni" panose="02010401010101010101" pitchFamily="2" charset="-79"/>
              </a:rPr>
              <a:t>הסתווג</a:t>
            </a:r>
            <a:r>
              <a:rPr lang="he-IL" sz="1800" dirty="0">
                <a:latin typeface="Guttman Aharoni" panose="02010401010101010101" pitchFamily="2" charset="-79"/>
                <a:cs typeface="Guttman Aharoni" panose="02010401010101010101" pitchFamily="2" charset="-79"/>
              </a:rPr>
              <a:t> כתא מיקום.</a:t>
            </a:r>
          </a:p>
          <a:p>
            <a:pPr algn="ctr" rtl="1">
              <a:lnSpc>
                <a:spcPct val="150000"/>
              </a:lnSpc>
            </a:pPr>
            <a:r>
              <a:rPr lang="he-IL" sz="1800" dirty="0">
                <a:latin typeface="Guttman Aharoni" panose="02010401010101010101" pitchFamily="2" charset="-79"/>
                <a:cs typeface="Guttman Aharoni" panose="02010401010101010101" pitchFamily="2" charset="-79"/>
              </a:rPr>
              <a:t>עם זאת, במטלה הנוכחית – מצאנו 4 תאי גריד.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שניים מהם בסבירות גבוהה מאוד: נוירונים 3 ו-4,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ושניים בסבירות גבוהה (שיש לבחון עוד בהמשך אולי): נוירונים 1 ו-5.</a:t>
            </a:r>
          </a:p>
          <a:p>
            <a:pPr algn="ctr" rtl="1">
              <a:lnSpc>
                <a:spcPct val="150000"/>
              </a:lnSpc>
            </a:pPr>
            <a:r>
              <a:rPr lang="he-IL" sz="1800" dirty="0">
                <a:latin typeface="Guttman Aharoni" panose="02010401010101010101" pitchFamily="2" charset="-79"/>
                <a:cs typeface="Guttman Aharoni" panose="02010401010101010101" pitchFamily="2" charset="-79"/>
              </a:rPr>
              <a:t>עד כה, נוירון 6 לא </a:t>
            </a:r>
            <a:r>
              <a:rPr lang="he-IL" sz="1800" dirty="0" err="1">
                <a:latin typeface="Guttman Aharoni" panose="02010401010101010101" pitchFamily="2" charset="-79"/>
                <a:cs typeface="Guttman Aharoni" panose="02010401010101010101" pitchFamily="2" charset="-79"/>
              </a:rPr>
              <a:t>הסתווג</a:t>
            </a:r>
            <a:r>
              <a:rPr lang="he-IL" sz="1800" dirty="0">
                <a:latin typeface="Guttman Aharoni" panose="02010401010101010101" pitchFamily="2" charset="-79"/>
                <a:cs typeface="Guttman Aharoni" panose="02010401010101010101" pitchFamily="2" charset="-79"/>
              </a:rPr>
              <a:t> לאף אחד מסוגי התאים הללו,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ושווה להמשיך לבחון האם הוא מתאים לדפוסים של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סוגי תאים אחרים.</a:t>
            </a:r>
          </a:p>
        </p:txBody>
      </p:sp>
    </p:spTree>
    <p:extLst>
      <p:ext uri="{BB962C8B-B14F-4D97-AF65-F5344CB8AC3E}">
        <p14:creationId xmlns:p14="http://schemas.microsoft.com/office/powerpoint/2010/main" val="2295189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584828" y="933266"/>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1: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sz="3200" dirty="0">
              <a:solidFill>
                <a:srgbClr val="000000">
                  <a:lumMod val="75000"/>
                  <a:lumOff val="25000"/>
                </a:srgbClr>
              </a:solidFill>
              <a:latin typeface="Guttman Aharoni" panose="02010401010101010101" pitchFamily="2" charset="-79"/>
              <a:cs typeface="Guttman Aharoni" panose="02010401010101010101" pitchFamily="2" charset="-79"/>
            </a:endParaRPr>
          </a:p>
          <a:p>
            <a:pPr marL="0" marR="0" lvl="0" indent="0" algn="ctr" defTabSz="914400" rtl="1" eaLnBrk="1" fontAlgn="auto" latinLnBrk="0" hangingPunct="1">
              <a:lnSpc>
                <a:spcPct val="130000"/>
              </a:lnSpc>
              <a:spcBef>
                <a:spcPct val="0"/>
              </a:spcBef>
              <a:spcAft>
                <a:spcPts val="0"/>
              </a:spcAft>
              <a:buClrTx/>
              <a:buSzTx/>
              <a:buFontTx/>
              <a:buNone/>
              <a:tabLst/>
              <a:defRPr/>
            </a:pPr>
            <a:br>
              <a:rPr lang="en-US" sz="3200" b="0" dirty="0">
                <a:solidFill>
                  <a:srgbClr val="000000">
                    <a:lumMod val="75000"/>
                    <a:lumOff val="25000"/>
                  </a:srgbClr>
                </a:solidFill>
                <a:latin typeface="Hadassah Friedlaender"/>
                <a:cs typeface="Guttman Aharoni" panose="02010401010101010101" pitchFamily="2" charset="-79"/>
              </a:rPr>
            </a:br>
            <a:endParaRPr lang="he-IL" sz="4000" b="0" dirty="0">
              <a:solidFill>
                <a:srgbClr val="000000">
                  <a:lumMod val="75000"/>
                  <a:lumOff val="25000"/>
                </a:srgbClr>
              </a:solidFill>
              <a:latin typeface="Hadassah Friedlaender"/>
            </a:endParaRPr>
          </a:p>
        </p:txBody>
      </p:sp>
    </p:spTree>
    <p:extLst>
      <p:ext uri="{BB962C8B-B14F-4D97-AF65-F5344CB8AC3E}">
        <p14:creationId xmlns:p14="http://schemas.microsoft.com/office/powerpoint/2010/main" val="3246354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במטלה זו נתקבלו נתוני פעילות נוירונלית שנמדדו ממוחה של חולדה, בזמן שזאת משוטטת בסביבה ריבועית (100</a:t>
            </a:r>
            <a:r>
              <a:rPr lang="en-US" dirty="0">
                <a:latin typeface="+mj-lt"/>
                <a:cs typeface="Guttman Aharoni" panose="02010401010101010101" pitchFamily="2" charset="-79"/>
              </a:rPr>
              <a:t>X</a:t>
            </a:r>
            <a:r>
              <a:rPr lang="he-IL" dirty="0">
                <a:latin typeface="+mj-lt"/>
                <a:cs typeface="Guttman Aharoni" panose="02010401010101010101" pitchFamily="2" charset="-79"/>
              </a:rPr>
              <a:t>100 ס"מ).</a:t>
            </a:r>
            <a:endParaRPr lang="he-IL" dirty="0">
              <a:latin typeface="Guttman Aharoni" panose="02010401010101010101" pitchFamily="2" charset="-79"/>
              <a:cs typeface="Guttman Aharoni" panose="02010401010101010101" pitchFamily="2" charset="-79"/>
            </a:endParaRPr>
          </a:p>
          <a:p>
            <a:pPr algn="r" rtl="1">
              <a:lnSpc>
                <a:spcPct val="150000"/>
              </a:lnSpc>
            </a:pPr>
            <a:r>
              <a:rPr lang="he-IL" dirty="0">
                <a:latin typeface="Guttman Aharoni" panose="02010401010101010101" pitchFamily="2" charset="-79"/>
                <a:cs typeface="Guttman Aharoni" panose="02010401010101010101" pitchFamily="2" charset="-79"/>
              </a:rPr>
              <a:t>למעשה, 6 נוירונים שונים נמדדו בקצב של 1000 הרץ (1000 דגימות בשנייה), במשך כ-600 שניות (10 דקות). </a:t>
            </a:r>
          </a:p>
          <a:p>
            <a:pPr algn="r" rtl="1">
              <a:lnSpc>
                <a:spcPct val="150000"/>
              </a:lnSpc>
            </a:pPr>
            <a:r>
              <a:rPr lang="he-IL" dirty="0">
                <a:latin typeface="Guttman Aharoni" panose="02010401010101010101" pitchFamily="2" charset="-79"/>
                <a:cs typeface="Guttman Aharoni" panose="02010401010101010101" pitchFamily="2" charset="-79"/>
              </a:rPr>
              <a:t>על מנת שנוכל לאפיין אילו מהתאים יכולים להסתווג כתאי מיקום או כתאי שריג (במאטלאב), נסתכל ראשית על אפיון של התבנית המרחבית של כל אחד מן הנוירונים.</a:t>
            </a:r>
          </a:p>
        </p:txBody>
      </p:sp>
    </p:spTree>
    <p:extLst>
      <p:ext uri="{BB962C8B-B14F-4D97-AF65-F5344CB8AC3E}">
        <p14:creationId xmlns:p14="http://schemas.microsoft.com/office/powerpoint/2010/main" val="3115304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למעשה, נלביש את הפעילות המרחבית של התא (היכן ירה פוטנציאלי פעולה), על הפעילות המרחבית של החולדה (המסלול שלה בחדר במשך הזמן), ונבחן האם קיים אזור בו נצפה צביר של פוטנציאלי פעולה (או מספר אזורים עם צבירים במקרה של תא שריג).</a:t>
            </a:r>
          </a:p>
          <a:p>
            <a:pPr algn="r" rtl="1">
              <a:lnSpc>
                <a:spcPct val="150000"/>
              </a:lnSpc>
            </a:pPr>
            <a:r>
              <a:rPr lang="he-IL" dirty="0">
                <a:latin typeface="Guttman Aharoni" panose="02010401010101010101" pitchFamily="2" charset="-79"/>
                <a:cs typeface="Guttman Aharoni" panose="02010401010101010101" pitchFamily="2" charset="-79"/>
              </a:rPr>
              <a:t>אפיון התבנית המרחבית תאפשר לנו לבחון באופן ראשוני הסתווגות של תאים כתאי מיקום/כתאי שריג (במידה והתבנית תתאם לדפוסים שרואים בדרך כלל עבור תאי מיקום/תאי שריג). לאחר מכן, יהיה עלינו להמשיך לבדיקות נוספות על מנת לקבוע סופית סיווג עבור נוירון (מדובר בזיהוי תבניות התחלתי בלבד).</a:t>
            </a:r>
          </a:p>
        </p:txBody>
      </p:sp>
    </p:spTree>
    <p:extLst>
      <p:ext uri="{BB962C8B-B14F-4D97-AF65-F5344CB8AC3E}">
        <p14:creationId xmlns:p14="http://schemas.microsoft.com/office/powerpoint/2010/main" val="2522182302"/>
      </p:ext>
    </p:extLst>
  </p:cSld>
  <p:clrMapOvr>
    <a:masterClrMapping/>
  </p:clrMapOvr>
</p:sld>
</file>

<file path=ppt/theme/theme1.xml><?xml version="1.0" encoding="utf-8"?>
<a:theme xmlns:a="http://schemas.openxmlformats.org/drawingml/2006/main" name="SketchLinesVTI">
  <a:themeElements>
    <a:clrScheme name="AnalogousFromLightSeedRightStep">
      <a:dk1>
        <a:srgbClr val="000000"/>
      </a:dk1>
      <a:lt1>
        <a:srgbClr val="FFFFFF"/>
      </a:lt1>
      <a:dk2>
        <a:srgbClr val="413324"/>
      </a:dk2>
      <a:lt2>
        <a:srgbClr val="E2E7E8"/>
      </a:lt2>
      <a:accent1>
        <a:srgbClr val="D39089"/>
      </a:accent1>
      <a:accent2>
        <a:srgbClr val="C79A6B"/>
      </a:accent2>
      <a:accent3>
        <a:srgbClr val="AAA66F"/>
      </a:accent3>
      <a:accent4>
        <a:srgbClr val="91AB5F"/>
      </a:accent4>
      <a:accent5>
        <a:srgbClr val="80AE72"/>
      </a:accent5>
      <a:accent6>
        <a:srgbClr val="63B371"/>
      </a:accent6>
      <a:hlink>
        <a:srgbClr val="588C92"/>
      </a:hlink>
      <a:folHlink>
        <a:srgbClr val="7F7F7F"/>
      </a:folHlink>
    </a:clrScheme>
    <a:fontScheme name="Custom 7">
      <a:majorFont>
        <a:latin typeface="Hadassah Friedlaender"/>
        <a:ea typeface=""/>
        <a:cs typeface=""/>
      </a:majorFont>
      <a:minorFont>
        <a:latin typeface="Calibri"/>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2359</TotalTime>
  <Words>6911</Words>
  <Application>Microsoft Office PowerPoint</Application>
  <PresentationFormat>מסך רחב</PresentationFormat>
  <Paragraphs>209</Paragraphs>
  <Slides>60</Slides>
  <Notes>1</Notes>
  <HiddenSlides>0</HiddenSlides>
  <MMClips>0</MMClips>
  <ScaleCrop>false</ScaleCrop>
  <HeadingPairs>
    <vt:vector size="6" baseType="variant">
      <vt:variant>
        <vt:lpstr>גופנים בשימוש</vt:lpstr>
      </vt:variant>
      <vt:variant>
        <vt:i4>7</vt:i4>
      </vt:variant>
      <vt:variant>
        <vt:lpstr>ערכת נושא</vt:lpstr>
      </vt:variant>
      <vt:variant>
        <vt:i4>1</vt:i4>
      </vt:variant>
      <vt:variant>
        <vt:lpstr>כותרות שקופיות</vt:lpstr>
      </vt:variant>
      <vt:variant>
        <vt:i4>60</vt:i4>
      </vt:variant>
    </vt:vector>
  </HeadingPairs>
  <TitlesOfParts>
    <vt:vector size="68" baseType="lpstr">
      <vt:lpstr>Meiryo</vt:lpstr>
      <vt:lpstr>Aptos</vt:lpstr>
      <vt:lpstr>Arial</vt:lpstr>
      <vt:lpstr>Calibri</vt:lpstr>
      <vt:lpstr>Corbel</vt:lpstr>
      <vt:lpstr>Guttman Aharoni</vt:lpstr>
      <vt:lpstr>Hadassah Friedlaender</vt:lpstr>
      <vt:lpstr>SketchLinesVTI</vt:lpstr>
      <vt:lpstr>קידוד אינפורמציה מרחבית – מיקום וגריד</vt:lpstr>
      <vt:lpstr>קידוד אינפורמציה מרחבית</vt:lpstr>
      <vt:lpstr>תאי מיקום</vt:lpstr>
      <vt:lpstr>תאי גריד (שריג)</vt:lpstr>
      <vt:lpstr>תאי גריד (שריג)</vt:lpstr>
      <vt:lpstr>תאי גריד (שריג)</vt:lpstr>
      <vt:lpstr>מצגת של PowerPoint‏</vt:lpstr>
      <vt:lpstr>אנליזה 1: אפיון תבנית מרחבית</vt:lpstr>
      <vt:lpstr>אנליזה 1: אפיון תבנית מרחבית</vt:lpstr>
      <vt:lpstr>אנליזה 1: אפיון תבנית מרחבית</vt:lpstr>
      <vt:lpstr>אנליזה 1: אפיון תבנית מרחבית</vt:lpstr>
      <vt:lpstr>מצגת של PowerPoint‏</vt:lpstr>
      <vt:lpstr>מצגת של PowerPoint‏</vt:lpstr>
      <vt:lpstr>מצגת של PowerPoint‏</vt:lpstr>
      <vt:lpstr>מצגת של PowerPoint‏</vt:lpstr>
      <vt:lpstr>מצגת של PowerPoint‏</vt:lpstr>
      <vt:lpstr>מצגת של PowerPoint‏</vt:lpstr>
      <vt:lpstr>סיכום אנליזה 1: אפיון תבנית מרחבית</vt:lpstr>
      <vt:lpstr>סיכום אנליזה 1: אפיון תבנית מרחבית</vt:lpstr>
      <vt:lpstr>סיכום אנליזה 1: אפיון תבנית 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מצגת של PowerPoint‏</vt:lpstr>
      <vt:lpstr>מצגת של PowerPoint‏</vt:lpstr>
      <vt:lpstr>מצגת של PowerPoint‏</vt:lpstr>
      <vt:lpstr>מצגת של PowerPoint‏</vt:lpstr>
      <vt:lpstr>מצגת של PowerPoint‏</vt:lpstr>
      <vt:lpstr>מצגת של PowerPoint‏</vt:lpstr>
      <vt:lpstr>סיכום אנליזה 2: יצירת Heatmap של הפעילות המרחבית</vt:lpstr>
      <vt:lpstr>סיכום אנליזה 2: יצירת Heatmap של הפעילות המרחבית</vt:lpstr>
      <vt:lpstr>סיכום אנליזה 2: יצירת Heatmap של הפעילות המרחבית</vt:lpstr>
      <vt:lpstr>אנליזה 3:  ווידוא שהתבניות אינן אקראיות באמצעות אנליזה סטטיסטית של: Inter-spike interval</vt:lpstr>
      <vt:lpstr>אנליזה 3: ווידוא שהתבניות אינן אקראיות</vt:lpstr>
      <vt:lpstr>אנליזה 3: ווידוא שהתבניות אינן אקראיות</vt:lpstr>
      <vt:lpstr>אנליזה 3: ווידוא שהתבניות אינן אקראיות</vt:lpstr>
      <vt:lpstr>אנליזה 3: ווידוא שהתבניות אינן אקראיות</vt:lpstr>
      <vt:lpstr>אנליזה 3: ווידוא שהתבניות אינן אקראיות</vt:lpstr>
      <vt:lpstr>אנליזה 3: ווידוא שהתבניות אינן אקראיות</vt:lpstr>
      <vt:lpstr>אנליזה 3: ווידוא שהתבניות אינן אקראיות</vt:lpstr>
      <vt:lpstr>מצגת של PowerPoint‏</vt:lpstr>
      <vt:lpstr>מצגת של PowerPoint‏</vt:lpstr>
      <vt:lpstr>מצגת של PowerPoint‏</vt:lpstr>
      <vt:lpstr>מצגת של PowerPoint‏</vt:lpstr>
      <vt:lpstr>מצגת של PowerPoint‏</vt:lpstr>
      <vt:lpstr>מצגת של PowerPoint‏</vt:lpstr>
      <vt:lpstr>סיכום אנליזה 3: ווידוא שהתבניות אינן אקראיות</vt:lpstr>
      <vt:lpstr>סיכום אנליזה 3: ווידוא שהתבניות אינן אקראיות</vt:lpstr>
      <vt:lpstr>סיכום אנליזה 3: ווידוא שהתבניות אינן אקראיות</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נועה וקסלר</dc:creator>
  <cp:lastModifiedBy>נועה וקסלר</cp:lastModifiedBy>
  <cp:revision>35</cp:revision>
  <dcterms:created xsi:type="dcterms:W3CDTF">2024-06-18T15:25:21Z</dcterms:created>
  <dcterms:modified xsi:type="dcterms:W3CDTF">2024-07-08T10:28:40Z</dcterms:modified>
</cp:coreProperties>
</file>

<file path=docProps/thumbnail.jpeg>
</file>